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73" r:id="rId5"/>
    <p:sldId id="282" r:id="rId6"/>
    <p:sldId id="281"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9" r:id="rId33"/>
    <p:sldId id="308" r:id="rId34"/>
    <p:sldId id="310" r:id="rId35"/>
    <p:sldId id="311" r:id="rId36"/>
    <p:sldId id="312" r:id="rId37"/>
    <p:sldId id="315" r:id="rId38"/>
    <p:sldId id="316" r:id="rId39"/>
    <p:sldId id="317" r:id="rId40"/>
    <p:sldId id="318" r:id="rId41"/>
    <p:sldId id="319" r:id="rId42"/>
    <p:sldId id="320" r:id="rId43"/>
    <p:sldId id="321" r:id="rId44"/>
    <p:sldId id="322" r:id="rId45"/>
    <p:sldId id="323" r:id="rId46"/>
    <p:sldId id="324" r:id="rId47"/>
    <p:sldId id="326" r:id="rId48"/>
    <p:sldId id="327" r:id="rId49"/>
    <p:sldId id="280" r:id="rId5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7" autoAdjust="0"/>
    <p:restoredTop sz="94660"/>
  </p:normalViewPr>
  <p:slideViewPr>
    <p:cSldViewPr snapToGrid="0">
      <p:cViewPr varScale="1">
        <p:scale>
          <a:sx n="72" d="100"/>
          <a:sy n="72" d="100"/>
        </p:scale>
        <p:origin x="16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5156D5-91B7-5772-97AF-7C98606D2100}"/>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1269DCFE-B6E6-1655-5747-6DD636EC6EBF}"/>
              </a:ext>
            </a:extLst>
          </p:cNvPr>
          <p:cNvSpPr>
            <a:spLocks noGrp="1"/>
          </p:cNvSpPr>
          <p:nvPr>
            <p:ph type="dt" sz="quarter"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3535AD40-77C9-43D7-B44A-30F4D679E7CF}" type="datetimeFigureOut">
              <a:rPr lang="en-US" altLang="en-US"/>
              <a:pPr>
                <a:defRPr/>
              </a:pPr>
              <a:t>12/2/2024</a:t>
            </a:fld>
            <a:endParaRPr lang="en-US" altLang="en-US"/>
          </a:p>
        </p:txBody>
      </p:sp>
      <p:sp>
        <p:nvSpPr>
          <p:cNvPr id="4" name="Footer Placeholder 3">
            <a:extLst>
              <a:ext uri="{FF2B5EF4-FFF2-40B4-BE49-F238E27FC236}">
                <a16:creationId xmlns:a16="http://schemas.microsoft.com/office/drawing/2014/main" id="{F4322E22-DAC9-DB76-32B5-3D5CD3D59D8E}"/>
              </a:ext>
            </a:extLst>
          </p:cNvPr>
          <p:cNvSpPr>
            <a:spLocks noGrp="1"/>
          </p:cNvSpPr>
          <p:nvPr>
            <p:ph type="ftr" sz="quarter" idx="2"/>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0380D616-3A86-D653-484F-637DE5AE15D3}"/>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D4328EEA-D76B-4BF1-BAD3-5BDF7ABFAE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95180-EB81-8840-C651-2D219D87F746}"/>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E51BF3E1-5599-8F35-7C1F-6E421BA39CC3}"/>
              </a:ext>
            </a:extLst>
          </p:cNvPr>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6543DDED-B0B3-4B7D-B048-4B98C1B0B02D}" type="datetimeFigureOut">
              <a:rPr lang="en-US" altLang="en-US"/>
              <a:pPr>
                <a:defRPr/>
              </a:pPr>
              <a:t>12/2/2024</a:t>
            </a:fld>
            <a:endParaRPr lang="en-US" altLang="en-US"/>
          </a:p>
        </p:txBody>
      </p:sp>
      <p:sp>
        <p:nvSpPr>
          <p:cNvPr id="4" name="Slide Image Placeholder 3">
            <a:extLst>
              <a:ext uri="{FF2B5EF4-FFF2-40B4-BE49-F238E27FC236}">
                <a16:creationId xmlns:a16="http://schemas.microsoft.com/office/drawing/2014/main" id="{48F60E27-E0D2-39C8-9D15-6CB851156AFC}"/>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8CFA8854-A728-C793-C8D1-23B66B9DD7C4}"/>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16A22E-B1FA-4217-FEBB-F512684C79B6}"/>
              </a:ext>
            </a:extLst>
          </p:cNvPr>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a:extLst>
              <a:ext uri="{FF2B5EF4-FFF2-40B4-BE49-F238E27FC236}">
                <a16:creationId xmlns:a16="http://schemas.microsoft.com/office/drawing/2014/main" id="{5AD5141C-ADC7-A7E3-C440-CB155A93C4D3}"/>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588062A-26BD-4766-816F-1DA3652554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3A3C588F-54BF-268C-B4E8-9A90835C3A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FF2C6A3-F3DF-ADDC-2C67-0CD60DA337E5}"/>
              </a:ext>
            </a:extLst>
          </p:cNvPr>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id="{3DDC655A-79C3-7390-A6BC-DB8EE3C7F50A}"/>
              </a:ext>
            </a:extLst>
          </p:cNvPr>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8" name="Picture 18" descr="FDOELogo.png">
            <a:extLst>
              <a:ext uri="{FF2B5EF4-FFF2-40B4-BE49-F238E27FC236}">
                <a16:creationId xmlns:a16="http://schemas.microsoft.com/office/drawing/2014/main" id="{34FCFA8D-A757-B997-B0CC-A363BAEB9E8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281940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67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62E7AD-B2CD-B2E9-F1B2-E84D39783799}"/>
              </a:ext>
            </a:extLst>
          </p:cNvPr>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EB305216-53BE-9C0E-5C1A-D1E12E7AC56E}"/>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251F6B6-CFEC-4508-B4B1-AE525355AA6D}" type="datetimeFigureOut">
              <a:rPr lang="en-US" altLang="en-US"/>
              <a:pPr>
                <a:defRPr/>
              </a:pPr>
              <a:t>12/2/2024</a:t>
            </a:fld>
            <a:endParaRPr lang="en-US" altLang="en-US"/>
          </a:p>
        </p:txBody>
      </p:sp>
      <p:sp>
        <p:nvSpPr>
          <p:cNvPr id="4" name="Footer Placeholder 2">
            <a:extLst>
              <a:ext uri="{FF2B5EF4-FFF2-40B4-BE49-F238E27FC236}">
                <a16:creationId xmlns:a16="http://schemas.microsoft.com/office/drawing/2014/main" id="{EF4EF213-CCA1-78E8-79AA-2D3E171101E2}"/>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67DD873C-3A37-A78D-40DF-9A862154971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B1ABCE2-9DAF-46AE-9BBC-3FC7C765B234}" type="slidenum">
              <a:rPr lang="en-US" altLang="en-US"/>
              <a:pPr>
                <a:defRPr/>
              </a:pPr>
              <a:t>‹#›</a:t>
            </a:fld>
            <a:endParaRPr lang="en-US" altLang="en-US"/>
          </a:p>
        </p:txBody>
      </p:sp>
    </p:spTree>
    <p:extLst>
      <p:ext uri="{BB962C8B-B14F-4D97-AF65-F5344CB8AC3E}">
        <p14:creationId xmlns:p14="http://schemas.microsoft.com/office/powerpoint/2010/main" val="139947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23B7B9-8EF0-6FD1-48E2-9A38089A0163}"/>
              </a:ext>
            </a:extLst>
          </p:cNvPr>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24F6D8F9-1FEE-4604-A0B7-5A30569C71F2}"/>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C819552-3B11-4648-94E6-2BBFD6FA00D8}" type="datetimeFigureOut">
              <a:rPr lang="en-US" altLang="en-US"/>
              <a:pPr>
                <a:defRPr/>
              </a:pPr>
              <a:t>12/2/2024</a:t>
            </a:fld>
            <a:endParaRPr lang="en-US" altLang="en-US"/>
          </a:p>
        </p:txBody>
      </p:sp>
      <p:sp>
        <p:nvSpPr>
          <p:cNvPr id="4" name="Footer Placeholder 2">
            <a:extLst>
              <a:ext uri="{FF2B5EF4-FFF2-40B4-BE49-F238E27FC236}">
                <a16:creationId xmlns:a16="http://schemas.microsoft.com/office/drawing/2014/main" id="{20CB4F33-D063-6A2A-4F81-D6FABF3ABDF1}"/>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830BA206-F27C-927C-E767-AB99DED4BC1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C670279-8357-48DE-A7D6-89B96E2A5627}" type="slidenum">
              <a:rPr lang="en-US" altLang="en-US"/>
              <a:pPr>
                <a:defRPr/>
              </a:pPr>
              <a:t>‹#›</a:t>
            </a:fld>
            <a:endParaRPr lang="en-US" altLang="en-US"/>
          </a:p>
        </p:txBody>
      </p:sp>
    </p:spTree>
    <p:extLst>
      <p:ext uri="{BB962C8B-B14F-4D97-AF65-F5344CB8AC3E}">
        <p14:creationId xmlns:p14="http://schemas.microsoft.com/office/powerpoint/2010/main" val="275377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E84FDB-14AC-25B1-8C46-6D709688BDF4}"/>
              </a:ext>
            </a:extLst>
          </p:cNvPr>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47F33ACA-D0F1-9D7C-5602-3A1A193EEE0F}"/>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03D27CD-1076-4667-A191-DBD20B7FA263}" type="datetimeFigureOut">
              <a:rPr lang="en-US" altLang="en-US"/>
              <a:pPr>
                <a:defRPr/>
              </a:pPr>
              <a:t>12/2/2024</a:t>
            </a:fld>
            <a:endParaRPr lang="en-US" altLang="en-US"/>
          </a:p>
        </p:txBody>
      </p:sp>
      <p:sp>
        <p:nvSpPr>
          <p:cNvPr id="4" name="Footer Placeholder 2">
            <a:extLst>
              <a:ext uri="{FF2B5EF4-FFF2-40B4-BE49-F238E27FC236}">
                <a16:creationId xmlns:a16="http://schemas.microsoft.com/office/drawing/2014/main" id="{C1B1AF31-563E-37CB-13B1-CF97D375CEE0}"/>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BEAE844A-3A1D-0F82-758D-63F16E80E1D6}"/>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46ADE25-87A8-44DD-BF4E-A00FAA64D73B}" type="slidenum">
              <a:rPr lang="en-US" altLang="en-US"/>
              <a:pPr>
                <a:defRPr/>
              </a:pPr>
              <a:t>‹#›</a:t>
            </a:fld>
            <a:endParaRPr lang="en-US" altLang="en-US"/>
          </a:p>
        </p:txBody>
      </p:sp>
    </p:spTree>
    <p:extLst>
      <p:ext uri="{BB962C8B-B14F-4D97-AF65-F5344CB8AC3E}">
        <p14:creationId xmlns:p14="http://schemas.microsoft.com/office/powerpoint/2010/main" val="194714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F705CB-FC28-8DDF-380D-61DEDB71F3D4}"/>
              </a:ext>
            </a:extLst>
          </p:cNvPr>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CC8B3034-A9A3-75EC-B339-FDA42F257038}"/>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E648FF5-C8EF-4C6C-B232-F70C29F20F91}" type="datetimeFigureOut">
              <a:rPr lang="en-US" altLang="en-US"/>
              <a:pPr>
                <a:defRPr/>
              </a:pPr>
              <a:t>12/2/2024</a:t>
            </a:fld>
            <a:endParaRPr lang="en-US" altLang="en-US"/>
          </a:p>
        </p:txBody>
      </p:sp>
      <p:sp>
        <p:nvSpPr>
          <p:cNvPr id="4" name="Footer Placeholder 2">
            <a:extLst>
              <a:ext uri="{FF2B5EF4-FFF2-40B4-BE49-F238E27FC236}">
                <a16:creationId xmlns:a16="http://schemas.microsoft.com/office/drawing/2014/main" id="{67695B36-5309-6A0A-DACD-55044DB7ABBB}"/>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660D1093-7F48-9A73-104D-182E71C1A21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C2D77F8-1EC1-44A1-83FA-E95A7DB8C24C}" type="slidenum">
              <a:rPr lang="en-US" altLang="en-US"/>
              <a:pPr>
                <a:defRPr/>
              </a:pPr>
              <a:t>‹#›</a:t>
            </a:fld>
            <a:endParaRPr lang="en-US" altLang="en-US"/>
          </a:p>
        </p:txBody>
      </p:sp>
    </p:spTree>
    <p:extLst>
      <p:ext uri="{BB962C8B-B14F-4D97-AF65-F5344CB8AC3E}">
        <p14:creationId xmlns:p14="http://schemas.microsoft.com/office/powerpoint/2010/main" val="595391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279273-99F1-DBAE-3567-5DA35FC69C05}"/>
              </a:ext>
            </a:extLst>
          </p:cNvPr>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3" name="Date Placeholder 1">
            <a:extLst>
              <a:ext uri="{FF2B5EF4-FFF2-40B4-BE49-F238E27FC236}">
                <a16:creationId xmlns:a16="http://schemas.microsoft.com/office/drawing/2014/main" id="{58C06A4B-D8FA-8E28-E29F-2554630C92C6}"/>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4235C81-7CA6-4838-9A8A-3644E4D34269}" type="datetimeFigureOut">
              <a:rPr lang="en-US" altLang="en-US"/>
              <a:pPr>
                <a:defRPr/>
              </a:pPr>
              <a:t>12/2/2024</a:t>
            </a:fld>
            <a:endParaRPr lang="en-US" altLang="en-US"/>
          </a:p>
        </p:txBody>
      </p:sp>
      <p:sp>
        <p:nvSpPr>
          <p:cNvPr id="4" name="Footer Placeholder 2">
            <a:extLst>
              <a:ext uri="{FF2B5EF4-FFF2-40B4-BE49-F238E27FC236}">
                <a16:creationId xmlns:a16="http://schemas.microsoft.com/office/drawing/2014/main" id="{750D2D3C-F88B-0CF3-B937-F1258A888170}"/>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en-US" altLang="en-US"/>
          </a:p>
        </p:txBody>
      </p:sp>
      <p:sp>
        <p:nvSpPr>
          <p:cNvPr id="5" name="Slide Number Placeholder 3">
            <a:extLst>
              <a:ext uri="{FF2B5EF4-FFF2-40B4-BE49-F238E27FC236}">
                <a16:creationId xmlns:a16="http://schemas.microsoft.com/office/drawing/2014/main" id="{DA16C754-02F4-DB22-3A7B-9C2FAB0F25B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AE24D4E-4A06-4696-A917-E3C1DAB44306}" type="slidenum">
              <a:rPr lang="en-US" altLang="en-US"/>
              <a:pPr>
                <a:defRPr/>
              </a:pPr>
              <a:t>‹#›</a:t>
            </a:fld>
            <a:endParaRPr lang="en-US" altLang="en-US"/>
          </a:p>
        </p:txBody>
      </p:sp>
    </p:spTree>
    <p:extLst>
      <p:ext uri="{BB962C8B-B14F-4D97-AF65-F5344CB8AC3E}">
        <p14:creationId xmlns:p14="http://schemas.microsoft.com/office/powerpoint/2010/main" val="375107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8F8B8-C344-1FE6-3DFC-287ED9816497}"/>
              </a:ext>
            </a:extLst>
          </p:cNvPr>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4" name="Rectangle 3">
            <a:extLst>
              <a:ext uri="{FF2B5EF4-FFF2-40B4-BE49-F238E27FC236}">
                <a16:creationId xmlns:a16="http://schemas.microsoft.com/office/drawing/2014/main" id="{5A11F777-A38E-6502-8207-23F7710EA0F7}"/>
              </a:ext>
            </a:extLst>
          </p:cNvPr>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13A3D365-08C2-F709-5896-FC4484363299}"/>
              </a:ext>
            </a:extLst>
          </p:cNvPr>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TextBox 23">
            <a:extLst>
              <a:ext uri="{FF2B5EF4-FFF2-40B4-BE49-F238E27FC236}">
                <a16:creationId xmlns:a16="http://schemas.microsoft.com/office/drawing/2014/main" id="{8C7A467E-A84F-E74A-BED1-9E1F2FED9A04}"/>
              </a:ext>
            </a:extLst>
          </p:cNvPr>
          <p:cNvSpPr txBox="1">
            <a:spLocks noChangeArrowheads="1"/>
          </p:cNvSpPr>
          <p:nvPr userDrawn="1"/>
        </p:nvSpPr>
        <p:spPr bwMode="auto">
          <a:xfrm>
            <a:off x="2090738" y="3429000"/>
            <a:ext cx="4962525" cy="923925"/>
          </a:xfrm>
          <a:prstGeom prst="rect">
            <a:avLst/>
          </a:prstGeom>
          <a:noFill/>
          <a:ln>
            <a:noFill/>
          </a:ln>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defRPr/>
            </a:pPr>
            <a:r>
              <a:rPr lang="en-US" altLang="en-US" sz="5400" b="1">
                <a:solidFill>
                  <a:schemeClr val="bg1"/>
                </a:solidFill>
                <a:ea typeface="Arial" charset="0"/>
                <a:cs typeface="Arial" charset="0"/>
              </a:rPr>
              <a:t>www.FLDOE.org</a:t>
            </a:r>
          </a:p>
        </p:txBody>
      </p:sp>
      <p:pic>
        <p:nvPicPr>
          <p:cNvPr id="7" name="Picture 24" descr="FDOELogo.png">
            <a:extLst>
              <a:ext uri="{FF2B5EF4-FFF2-40B4-BE49-F238E27FC236}">
                <a16:creationId xmlns:a16="http://schemas.microsoft.com/office/drawing/2014/main" id="{634EF825-2AB6-6A8E-19B6-9EABF937AB48}"/>
              </a:ext>
            </a:extLst>
          </p:cNvPr>
          <p:cNvPicPr>
            <a:picLocks noChangeAspect="1"/>
          </p:cNvPicPr>
          <p:nvPr userDrawn="1"/>
        </p:nvPicPr>
        <p:blipFill>
          <a:blip r:embed="rId2">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1946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906348"/>
            <a:ext cx="7886700" cy="435475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972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FCDCB0-233B-8CD6-714C-14523ECB1F07}"/>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95F69461-F563-C60D-D9A5-B6363760D11F}"/>
              </a:ext>
            </a:extLst>
          </p:cNvPr>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11C05942-2B97-4E06-02A1-D9B27C48E37B}"/>
              </a:ext>
            </a:extLst>
          </p:cNvPr>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1808F375-E9A3-DAB0-B6F5-1827B49446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402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3575E8-B620-A3AC-F12A-15EEBD2739BE}"/>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16156ABF-385F-1B49-CFCE-4CCAEFBFCE87}"/>
              </a:ext>
            </a:extLst>
          </p:cNvPr>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FF8433D6-9E71-4268-B0D1-A6E1DBB7C8FB}"/>
              </a:ext>
            </a:extLst>
          </p:cNvPr>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431BE6F5-F086-6B06-EFB7-D621C224CD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499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009DB3-9F99-536D-C8EE-8CDBF222A6EC}"/>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77277F32-FB8F-920D-13C5-2CF81CB7191F}"/>
              </a:ext>
            </a:extLst>
          </p:cNvPr>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E138EA36-FBC4-55EB-AAB2-06A5F2FB27EA}"/>
              </a:ext>
            </a:extLst>
          </p:cNvPr>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0324F4C0-1988-DF9A-532A-D736ED93D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82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366B61-2202-427A-0421-357B13CA7DB2}"/>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607823B7-2893-0B5E-FB8A-4EEC9448022D}"/>
              </a:ext>
            </a:extLst>
          </p:cNvPr>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2EE3CB79-5667-A960-68B7-718EDBCF0198}"/>
              </a:ext>
            </a:extLst>
          </p:cNvPr>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F9A65DF3-A459-E579-405C-EAEAF1EDB8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457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9F4FE-9E86-292D-BFC8-4E7F4A5A4883}"/>
              </a:ext>
            </a:extLst>
          </p:cNvPr>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5" name="Rectangle 4">
            <a:extLst>
              <a:ext uri="{FF2B5EF4-FFF2-40B4-BE49-F238E27FC236}">
                <a16:creationId xmlns:a16="http://schemas.microsoft.com/office/drawing/2014/main" id="{8C2B3B7A-947D-F973-F121-DD47FDE660B5}"/>
              </a:ext>
            </a:extLst>
          </p:cNvPr>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sp>
        <p:nvSpPr>
          <p:cNvPr id="6" name="Rectangle 5">
            <a:extLst>
              <a:ext uri="{FF2B5EF4-FFF2-40B4-BE49-F238E27FC236}">
                <a16:creationId xmlns:a16="http://schemas.microsoft.com/office/drawing/2014/main" id="{9A03FEE9-F924-5B94-51CE-BFB569745794}"/>
              </a:ext>
            </a:extLst>
          </p:cNvPr>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endParaRPr lang="en-US" altLang="en-US">
              <a:solidFill>
                <a:srgbClr val="FFFFFF"/>
              </a:solidFill>
            </a:endParaRPr>
          </a:p>
        </p:txBody>
      </p:sp>
      <p:pic>
        <p:nvPicPr>
          <p:cNvPr id="7" name="Picture 18" descr="FDOELogo.png">
            <a:extLst>
              <a:ext uri="{FF2B5EF4-FFF2-40B4-BE49-F238E27FC236}">
                <a16:creationId xmlns:a16="http://schemas.microsoft.com/office/drawing/2014/main" id="{93F64714-6AF4-4553-5518-C0E5A5BE04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1353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05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74237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36FC07-237F-F7F3-E39C-60A60E8BA81A}"/>
              </a:ext>
            </a:extLst>
          </p:cNvPr>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6EAED25-FA6E-3EA0-15DD-90683C53903D}"/>
              </a:ext>
            </a:extLst>
          </p:cNvPr>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9" name="Text Placeholder 2">
            <a:extLst>
              <a:ext uri="{FF2B5EF4-FFF2-40B4-BE49-F238E27FC236}">
                <a16:creationId xmlns:a16="http://schemas.microsoft.com/office/drawing/2014/main" id="{3849B7BC-2E99-C25D-BBFC-63198B76FF5E}"/>
              </a:ext>
            </a:extLst>
          </p:cNvPr>
          <p:cNvSpPr txBox="1">
            <a:spLocks/>
          </p:cNvSpPr>
          <p:nvPr/>
        </p:nvSpPr>
        <p:spPr>
          <a:xfrm>
            <a:off x="628650" y="6400800"/>
            <a:ext cx="7886700" cy="387350"/>
          </a:xfrm>
          <a:prstGeom prst="rect">
            <a:avLst/>
          </a:prstGeom>
        </p:spPr>
        <p:txBody>
          <a:bodyPr anchor="b"/>
          <a:lstStyle>
            <a:lvl1pPr>
              <a:defRPr>
                <a:solidFill>
                  <a:schemeClr val="tx1"/>
                </a:solidFill>
                <a:latin typeface="Calibri" panose="020F0502020204030204" pitchFamily="34" charset="0"/>
                <a:cs typeface="Arial" panose="020B0604020202020204" pitchFamily="34" charset="0"/>
              </a:defRPr>
            </a:lvl1pPr>
            <a:lvl2pPr marL="6858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lnSpc>
                <a:spcPct val="90000"/>
              </a:lnSpc>
              <a:spcBef>
                <a:spcPts val="1000"/>
              </a:spcBef>
              <a:buFont typeface="Arial" panose="020B0604020202020204" pitchFamily="34" charset="0"/>
              <a:buNone/>
              <a:defRPr/>
            </a:pPr>
            <a:r>
              <a:rPr lang="en-US" altLang="en-US" sz="1200" b="1">
                <a:solidFill>
                  <a:srgbClr val="262A63"/>
                </a:solidFill>
                <a:latin typeface="Arial" panose="020B0604020202020204" pitchFamily="34" charset="0"/>
                <a:hlinkClick r:id="rId18"/>
              </a:rPr>
              <a:t>www.FLDOE.org</a:t>
            </a:r>
            <a:endParaRPr lang="en-US" altLang="en-US" sz="1200" b="1">
              <a:solidFill>
                <a:srgbClr val="262A63"/>
              </a:solidFill>
              <a:latin typeface="Arial" panose="020B0604020202020204" pitchFamily="34" charset="0"/>
            </a:endParaRPr>
          </a:p>
        </p:txBody>
      </p:sp>
      <p:cxnSp>
        <p:nvCxnSpPr>
          <p:cNvPr id="11" name="Straight Connector 10">
            <a:extLst>
              <a:ext uri="{FF2B5EF4-FFF2-40B4-BE49-F238E27FC236}">
                <a16:creationId xmlns:a16="http://schemas.microsoft.com/office/drawing/2014/main" id="{BB19D05F-0BED-E064-B3DE-DA4A6144360C}"/>
              </a:ext>
            </a:extLst>
          </p:cNvPr>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a:extLst>
              <a:ext uri="{FF2B5EF4-FFF2-40B4-BE49-F238E27FC236}">
                <a16:creationId xmlns:a16="http://schemas.microsoft.com/office/drawing/2014/main" id="{AFD10A83-FB90-7FD4-1E81-54C0C1619D47}"/>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CA299E62-5842-6F53-6F2D-0A5E85C1D377}"/>
              </a:ext>
            </a:extLst>
          </p:cNvPr>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49C37A-6DDF-A64A-967D-065D5F1FF580}"/>
              </a:ext>
            </a:extLst>
          </p:cNvPr>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43C7E1-6B32-7031-E204-307D316C70DF}"/>
              </a:ext>
            </a:extLst>
          </p:cNvPr>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a:extLst>
              <a:ext uri="{FF2B5EF4-FFF2-40B4-BE49-F238E27FC236}">
                <a16:creationId xmlns:a16="http://schemas.microsoft.com/office/drawing/2014/main" id="{408B8BDF-6E47-5902-A467-D54DE9946A57}"/>
              </a:ext>
            </a:extLst>
          </p:cNvPr>
          <p:cNvSpPr txBox="1">
            <a:spLocks noChangeArrowheads="1"/>
          </p:cNvSpPr>
          <p:nvPr/>
        </p:nvSpPr>
        <p:spPr bwMode="auto">
          <a:xfrm>
            <a:off x="8628063" y="6324600"/>
            <a:ext cx="479425" cy="3381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fld id="{8AAE5595-F09D-4DA5-85E0-BBF36E6A08FB}" type="slidenum">
              <a:rPr lang="en-US" altLang="en-US" sz="1600" smtClean="0">
                <a:solidFill>
                  <a:srgbClr val="7F7F7F"/>
                </a:solidFill>
              </a:rPr>
              <a:pPr eaLnBrk="1" hangingPunct="1">
                <a:defRPr/>
              </a:pPr>
              <a:t>‹#›</a:t>
            </a:fld>
            <a:endParaRPr lang="en-US" altLang="en-US" sz="1600">
              <a:solidFill>
                <a:srgbClr val="7F7F7F"/>
              </a:solidFill>
            </a:endParaRPr>
          </a:p>
        </p:txBody>
      </p:sp>
    </p:spTree>
  </p:cSld>
  <p:clrMap bg1="lt1" tx1="dk1" bg2="lt2" tx2="dk2" accent1="accent1" accent2="accent2" accent3="accent3" accent4="accent4" accent5="accent5" accent6="accent6" hlink="hlink" folHlink="folHlink"/>
  <p:sldLayoutIdLst>
    <p:sldLayoutId id="2147483991" r:id="rId1"/>
    <p:sldLayoutId id="2147483987" r:id="rId2"/>
    <p:sldLayoutId id="2147483992" r:id="rId3"/>
    <p:sldLayoutId id="2147483993" r:id="rId4"/>
    <p:sldLayoutId id="2147483994" r:id="rId5"/>
    <p:sldLayoutId id="2147483995" r:id="rId6"/>
    <p:sldLayoutId id="2147483996" r:id="rId7"/>
    <p:sldLayoutId id="2147483988" r:id="rId8"/>
    <p:sldLayoutId id="2147483989" r:id="rId9"/>
    <p:sldLayoutId id="2147483990" r:id="rId10"/>
    <p:sldLayoutId id="2147483997" r:id="rId11"/>
    <p:sldLayoutId id="2147483998" r:id="rId12"/>
    <p:sldLayoutId id="2147483999" r:id="rId13"/>
    <p:sldLayoutId id="2147484000" r:id="rId14"/>
    <p:sldLayoutId id="2147484001" r:id="rId15"/>
    <p:sldLayoutId id="2147484002" r:id="rId16"/>
  </p:sldLayoutIdLst>
  <p:txStyles>
    <p:titleStyle>
      <a:lvl1pPr algn="l" rtl="0" eaLnBrk="0" fontAlgn="base" hangingPunct="0">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charset="0"/>
        </a:defRPr>
      </a:lvl2pPr>
      <a:lvl3pPr algn="l" rtl="0" eaLnBrk="0" fontAlgn="base" hangingPunct="0">
        <a:lnSpc>
          <a:spcPct val="90000"/>
        </a:lnSpc>
        <a:spcBef>
          <a:spcPct val="0"/>
        </a:spcBef>
        <a:spcAft>
          <a:spcPct val="0"/>
        </a:spcAft>
        <a:defRPr sz="3200" b="1">
          <a:solidFill>
            <a:srgbClr val="262A63"/>
          </a:solidFill>
          <a:latin typeface="Calibri" charset="0"/>
        </a:defRPr>
      </a:lvl3pPr>
      <a:lvl4pPr algn="l" rtl="0" eaLnBrk="0" fontAlgn="base" hangingPunct="0">
        <a:lnSpc>
          <a:spcPct val="90000"/>
        </a:lnSpc>
        <a:spcBef>
          <a:spcPct val="0"/>
        </a:spcBef>
        <a:spcAft>
          <a:spcPct val="0"/>
        </a:spcAft>
        <a:defRPr sz="3200" b="1">
          <a:solidFill>
            <a:srgbClr val="262A63"/>
          </a:solidFill>
          <a:latin typeface="Calibri" charset="0"/>
        </a:defRPr>
      </a:lvl4pPr>
      <a:lvl5pPr algn="l" rtl="0" eaLnBrk="0" fontAlgn="base" hangingPunct="0">
        <a:lnSpc>
          <a:spcPct val="90000"/>
        </a:lnSpc>
        <a:spcBef>
          <a:spcPct val="0"/>
        </a:spcBef>
        <a:spcAft>
          <a:spcPct val="0"/>
        </a:spcAft>
        <a:defRPr sz="3200" b="1">
          <a:solidFill>
            <a:srgbClr val="262A63"/>
          </a:solidFill>
          <a:latin typeface="Calibri" charset="0"/>
        </a:defRPr>
      </a:lvl5pPr>
      <a:lvl6pPr marL="457200" algn="l" rtl="0" fontAlgn="base">
        <a:lnSpc>
          <a:spcPct val="90000"/>
        </a:lnSpc>
        <a:spcBef>
          <a:spcPct val="0"/>
        </a:spcBef>
        <a:spcAft>
          <a:spcPct val="0"/>
        </a:spcAft>
        <a:defRPr sz="3200" b="1">
          <a:solidFill>
            <a:srgbClr val="262A63"/>
          </a:solidFill>
          <a:latin typeface="Calibri" charset="0"/>
        </a:defRPr>
      </a:lvl6pPr>
      <a:lvl7pPr marL="914400" algn="l" rtl="0" fontAlgn="base">
        <a:lnSpc>
          <a:spcPct val="90000"/>
        </a:lnSpc>
        <a:spcBef>
          <a:spcPct val="0"/>
        </a:spcBef>
        <a:spcAft>
          <a:spcPct val="0"/>
        </a:spcAft>
        <a:defRPr sz="3200" b="1">
          <a:solidFill>
            <a:srgbClr val="262A63"/>
          </a:solidFill>
          <a:latin typeface="Calibri" charset="0"/>
        </a:defRPr>
      </a:lvl7pPr>
      <a:lvl8pPr marL="1371600" algn="l" rtl="0" fontAlgn="base">
        <a:lnSpc>
          <a:spcPct val="90000"/>
        </a:lnSpc>
        <a:spcBef>
          <a:spcPct val="0"/>
        </a:spcBef>
        <a:spcAft>
          <a:spcPct val="0"/>
        </a:spcAft>
        <a:defRPr sz="3200" b="1">
          <a:solidFill>
            <a:srgbClr val="262A63"/>
          </a:solidFill>
          <a:latin typeface="Calibri" charset="0"/>
        </a:defRPr>
      </a:lvl8pPr>
      <a:lvl9pPr marL="1828800" algn="l" rtl="0" fontAlgn="base">
        <a:lnSpc>
          <a:spcPct val="90000"/>
        </a:lnSpc>
        <a:spcBef>
          <a:spcPct val="0"/>
        </a:spcBef>
        <a:spcAft>
          <a:spcPct val="0"/>
        </a:spcAft>
        <a:defRPr sz="3200" b="1">
          <a:solidFill>
            <a:srgbClr val="262A63"/>
          </a:solidFill>
          <a:latin typeface="Calibri" charset="0"/>
        </a:defRPr>
      </a:lvl9pPr>
    </p:titleStyle>
    <p:bodyStyle>
      <a:lvl1pPr marL="228600" indent="-228600" algn="l" rtl="0" eaLnBrk="0" fontAlgn="base" hangingPunct="0">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loridastudentfinancialaidsg.org/SAPBFMAIN/SAPBFMAIN" TargetMode="External"/><Relationship Id="rId2" Type="http://schemas.openxmlformats.org/officeDocument/2006/relationships/hyperlink" Target="https://www.floridastudentfinancialaidsg.org/PDF/BFHandbookChapter2.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OSFA@fldoe.org" TargetMode="External"/><Relationship Id="rId2" Type="http://schemas.openxmlformats.org/officeDocument/2006/relationships/hyperlink" Target="http://www.floridastudentfinancialaid.org/" TargetMode="External"/><Relationship Id="rId1" Type="http://schemas.openxmlformats.org/officeDocument/2006/relationships/slideLayout" Target="../slideLayouts/slideLayout2.xml"/><Relationship Id="rId6" Type="http://schemas.openxmlformats.org/officeDocument/2006/relationships/hyperlink" Target="mailto:Pedro.Hernandez@fldoe.org" TargetMode="External"/><Relationship Id="rId5" Type="http://schemas.openxmlformats.org/officeDocument/2006/relationships/hyperlink" Target="mailto:FSTR@fldoe.org" TargetMode="External"/><Relationship Id="rId4" Type="http://schemas.openxmlformats.org/officeDocument/2006/relationships/hyperlink" Target="http://www.floridastudentfinancailaid.org/FASTER/"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0F6CD42E-D9D1-9265-F56D-EA6FDC54A09B}"/>
              </a:ext>
            </a:extLst>
          </p:cNvPr>
          <p:cNvSpPr>
            <a:spLocks noGrp="1"/>
          </p:cNvSpPr>
          <p:nvPr>
            <p:ph type="title"/>
          </p:nvPr>
        </p:nvSpPr>
        <p:spPr>
          <a:xfrm>
            <a:off x="1060450" y="2735263"/>
            <a:ext cx="7013575" cy="1076325"/>
          </a:xfrm>
        </p:spPr>
        <p:txBody>
          <a:bodyPr>
            <a:normAutofit fontScale="90000"/>
          </a:bodyPr>
          <a:lstStyle/>
          <a:p>
            <a:pPr eaLnBrk="1" hangingPunct="1">
              <a:defRPr/>
            </a:pPr>
            <a:r>
              <a:rPr altLang="en-US" dirty="0"/>
              <a:t>Florida Bright Futures </a:t>
            </a:r>
            <a:br>
              <a:rPr altLang="en-US" dirty="0"/>
            </a:br>
            <a:r>
              <a:rPr altLang="en-US" dirty="0"/>
              <a:t>Scholarship Program </a:t>
            </a:r>
            <a:br>
              <a:rPr altLang="en-US" dirty="0"/>
            </a:br>
            <a:r>
              <a:rPr altLang="en-US" dirty="0"/>
              <a:t>Initial Eligibility</a:t>
            </a:r>
          </a:p>
        </p:txBody>
      </p:sp>
      <p:sp>
        <p:nvSpPr>
          <p:cNvPr id="16387" name="Text Placeholder 2">
            <a:extLst>
              <a:ext uri="{FF2B5EF4-FFF2-40B4-BE49-F238E27FC236}">
                <a16:creationId xmlns:a16="http://schemas.microsoft.com/office/drawing/2014/main" id="{13217666-E20B-53A5-36A7-843D23B44E39}"/>
              </a:ext>
            </a:extLst>
          </p:cNvPr>
          <p:cNvSpPr>
            <a:spLocks noGrp="1"/>
          </p:cNvSpPr>
          <p:nvPr>
            <p:ph type="body" idx="1"/>
          </p:nvPr>
        </p:nvSpPr>
        <p:spPr>
          <a:xfrm>
            <a:off x="1060450" y="4227513"/>
            <a:ext cx="7013575" cy="1862137"/>
          </a:xfrm>
        </p:spPr>
        <p:txBody>
          <a:bodyPr/>
          <a:lstStyle/>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C19F0AA-F57F-98E9-6F8F-EC0DE36CB1D6}"/>
              </a:ext>
            </a:extLst>
          </p:cNvPr>
          <p:cNvSpPr>
            <a:spLocks noGrp="1"/>
          </p:cNvSpPr>
          <p:nvPr>
            <p:ph type="title"/>
          </p:nvPr>
        </p:nvSpPr>
        <p:spPr>
          <a:xfrm>
            <a:off x="628650" y="992188"/>
            <a:ext cx="7886700" cy="1084262"/>
          </a:xfrm>
        </p:spPr>
        <p:txBody>
          <a:bodyPr/>
          <a:lstStyle/>
          <a:p>
            <a:r>
              <a:rPr altLang="en-US"/>
              <a:t>Florida Academic Scholars (FAS) and</a:t>
            </a:r>
            <a:br>
              <a:rPr altLang="en-US"/>
            </a:br>
            <a:r>
              <a:rPr altLang="en-US"/>
              <a:t>Florida Medallion Scholars (FMS) </a:t>
            </a:r>
            <a:br>
              <a:rPr altLang="en-US"/>
            </a:br>
            <a:r>
              <a:rPr altLang="en-US"/>
              <a:t>Award Requirements </a:t>
            </a:r>
          </a:p>
        </p:txBody>
      </p:sp>
      <p:pic>
        <p:nvPicPr>
          <p:cNvPr id="25603" name="Content Placeholder 2">
            <a:extLst>
              <a:ext uri="{FF2B5EF4-FFF2-40B4-BE49-F238E27FC236}">
                <a16:creationId xmlns:a16="http://schemas.microsoft.com/office/drawing/2014/main" id="{0A799FB1-C34F-3F53-6605-A799FE96EF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2200275"/>
            <a:ext cx="7886700" cy="40100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3BD6334-B7CC-9E4E-406F-0890045B74BB}"/>
              </a:ext>
            </a:extLst>
          </p:cNvPr>
          <p:cNvSpPr>
            <a:spLocks noGrp="1"/>
          </p:cNvSpPr>
          <p:nvPr>
            <p:ph type="title"/>
          </p:nvPr>
        </p:nvSpPr>
        <p:spPr>
          <a:xfrm>
            <a:off x="628650" y="966788"/>
            <a:ext cx="7886700" cy="723900"/>
          </a:xfrm>
        </p:spPr>
        <p:txBody>
          <a:bodyPr/>
          <a:lstStyle/>
          <a:p>
            <a:r>
              <a:rPr altLang="en-US"/>
              <a:t>Student Report Cards </a:t>
            </a:r>
          </a:p>
        </p:txBody>
      </p:sp>
      <p:sp>
        <p:nvSpPr>
          <p:cNvPr id="26627" name="Content Placeholder 2">
            <a:extLst>
              <a:ext uri="{FF2B5EF4-FFF2-40B4-BE49-F238E27FC236}">
                <a16:creationId xmlns:a16="http://schemas.microsoft.com/office/drawing/2014/main" id="{B0B170B9-25F4-3934-7B9C-6CBBE84ED9FA}"/>
              </a:ext>
            </a:extLst>
          </p:cNvPr>
          <p:cNvSpPr>
            <a:spLocks noGrp="1"/>
          </p:cNvSpPr>
          <p:nvPr>
            <p:ph idx="1"/>
          </p:nvPr>
        </p:nvSpPr>
        <p:spPr>
          <a:xfrm>
            <a:off x="628650" y="1690688"/>
            <a:ext cx="3943350" cy="4778375"/>
          </a:xfrm>
        </p:spPr>
        <p:txBody>
          <a:bodyPr/>
          <a:lstStyle/>
          <a:p>
            <a:pPr marL="0" indent="0">
              <a:buFont typeface="Arial" panose="020B0604020202020204" pitchFamily="34" charset="0"/>
              <a:buNone/>
            </a:pPr>
            <a:r>
              <a:rPr lang="en-US" altLang="en-US" sz="2600"/>
              <a:t>Section 1009.531(4), Florida Statutes, states: </a:t>
            </a:r>
          </a:p>
          <a:p>
            <a:pPr marL="0" indent="0">
              <a:buFont typeface="Arial" panose="020B0604020202020204" pitchFamily="34" charset="0"/>
              <a:buNone/>
            </a:pPr>
            <a:r>
              <a:rPr lang="en-US" altLang="en-US" sz="2600"/>
              <a:t>“Public high school student report cards for grades 11 and 12 must contain a disclosure that the Grade Point Average (GPA) calculated for purposes of the Florida Bright Futures Scholarship Program may differ from the GPA on the report card.” </a:t>
            </a:r>
          </a:p>
        </p:txBody>
      </p:sp>
      <p:pic>
        <p:nvPicPr>
          <p:cNvPr id="26628" name="Picture 4">
            <a:extLst>
              <a:ext uri="{FF2B5EF4-FFF2-40B4-BE49-F238E27FC236}">
                <a16:creationId xmlns:a16="http://schemas.microsoft.com/office/drawing/2014/main" id="{D07EC420-C700-E01F-9C76-36F91A2FA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513" y="2030413"/>
            <a:ext cx="37179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DD95669-223F-BDE5-87AA-2A7E1D313A43}"/>
              </a:ext>
            </a:extLst>
          </p:cNvPr>
          <p:cNvSpPr>
            <a:spLocks noGrp="1"/>
          </p:cNvSpPr>
          <p:nvPr>
            <p:ph type="title"/>
          </p:nvPr>
        </p:nvSpPr>
        <p:spPr>
          <a:xfrm>
            <a:off x="628650" y="873125"/>
            <a:ext cx="7886700" cy="793750"/>
          </a:xfrm>
        </p:spPr>
        <p:txBody>
          <a:bodyPr/>
          <a:lstStyle/>
          <a:p>
            <a:r>
              <a:rPr altLang="en-US"/>
              <a:t>Grade Point Average </a:t>
            </a:r>
          </a:p>
        </p:txBody>
      </p:sp>
      <p:sp>
        <p:nvSpPr>
          <p:cNvPr id="3" name="Content Placeholder 2">
            <a:extLst>
              <a:ext uri="{FF2B5EF4-FFF2-40B4-BE49-F238E27FC236}">
                <a16:creationId xmlns:a16="http://schemas.microsoft.com/office/drawing/2014/main" id="{DE21AB90-8588-D0CD-9E5D-C171D761A973}"/>
              </a:ext>
            </a:extLst>
          </p:cNvPr>
          <p:cNvSpPr>
            <a:spLocks noGrp="1"/>
          </p:cNvSpPr>
          <p:nvPr>
            <p:ph idx="1"/>
          </p:nvPr>
        </p:nvSpPr>
        <p:spPr>
          <a:xfrm>
            <a:off x="628650" y="1760538"/>
            <a:ext cx="7886700" cy="4354512"/>
          </a:xfrm>
        </p:spPr>
        <p:txBody>
          <a:bodyPr/>
          <a:lstStyle/>
          <a:p>
            <a:pPr marL="0" indent="0">
              <a:buFont typeface="Arial" panose="020B0604020202020204" pitchFamily="34" charset="0"/>
              <a:buNone/>
              <a:defRPr/>
            </a:pPr>
            <a:r>
              <a:rPr lang="en-US" sz="2200" dirty="0"/>
              <a:t>Evaluation for Bright Futures includes an unrounded, weighted high school Grade Point Average (GPA) (calculated to two decimal places) in the 16 college-preparatory credits. </a:t>
            </a:r>
          </a:p>
          <a:p>
            <a:pPr marL="0" indent="0">
              <a:buFont typeface="Arial" panose="020B0604020202020204" pitchFamily="34" charset="0"/>
              <a:buNone/>
              <a:defRPr/>
            </a:pPr>
            <a:r>
              <a:rPr lang="en-US" sz="2200" dirty="0"/>
              <a:t>The following courses are weighted .25 per semester course or .50 per year course in calculation of the GPA:</a:t>
            </a:r>
          </a:p>
          <a:p>
            <a:pPr>
              <a:defRPr/>
            </a:pPr>
            <a:r>
              <a:rPr lang="en-US" sz="2200" dirty="0"/>
              <a:t>Honors;</a:t>
            </a:r>
          </a:p>
          <a:p>
            <a:pPr>
              <a:defRPr/>
            </a:pPr>
            <a:r>
              <a:rPr lang="en-US" sz="2200" dirty="0"/>
              <a:t>Dual Enrollment;</a:t>
            </a:r>
          </a:p>
          <a:p>
            <a:pPr>
              <a:defRPr/>
            </a:pPr>
            <a:r>
              <a:rPr lang="en-US" sz="2200" dirty="0"/>
              <a:t>Advanced Placement (AP);</a:t>
            </a:r>
          </a:p>
          <a:p>
            <a:pPr>
              <a:defRPr/>
            </a:pPr>
            <a:r>
              <a:rPr lang="en-US" sz="2200" dirty="0"/>
              <a:t>Pre-International Baccalaureate (Pre-IB);</a:t>
            </a:r>
          </a:p>
          <a:p>
            <a:pPr>
              <a:defRPr/>
            </a:pPr>
            <a:r>
              <a:rPr lang="en-US" sz="2200" dirty="0"/>
              <a:t>International Baccalaureate (IB);</a:t>
            </a:r>
          </a:p>
          <a:p>
            <a:pPr>
              <a:defRPr/>
            </a:pPr>
            <a:r>
              <a:rPr lang="en-US" sz="2200" dirty="0"/>
              <a:t>Pre-Advance International Certificate of Education (Pre-AICE); and</a:t>
            </a:r>
          </a:p>
          <a:p>
            <a:pPr>
              <a:defRPr/>
            </a:pPr>
            <a:r>
              <a:rPr lang="en-US" sz="2200" dirty="0"/>
              <a:t>Advance International Certificate of Education (AICE).</a:t>
            </a:r>
          </a:p>
          <a:p>
            <a:pP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46793B9-EEEC-23A6-E36C-BBCF96BAB08D}"/>
              </a:ext>
            </a:extLst>
          </p:cNvPr>
          <p:cNvSpPr>
            <a:spLocks noGrp="1"/>
          </p:cNvSpPr>
          <p:nvPr>
            <p:ph type="title"/>
          </p:nvPr>
        </p:nvSpPr>
        <p:spPr/>
        <p:txBody>
          <a:bodyPr/>
          <a:lstStyle/>
          <a:p>
            <a:r>
              <a:rPr altLang="en-US"/>
              <a:t>College Entrance Exams (ACT®/CLT®/SAT®)</a:t>
            </a:r>
          </a:p>
        </p:txBody>
      </p:sp>
      <p:sp>
        <p:nvSpPr>
          <p:cNvPr id="3" name="Content Placeholder 2">
            <a:extLst>
              <a:ext uri="{FF2B5EF4-FFF2-40B4-BE49-F238E27FC236}">
                <a16:creationId xmlns:a16="http://schemas.microsoft.com/office/drawing/2014/main" id="{3D0FFE7B-F2A0-587D-44F5-BE2BEECF0E69}"/>
              </a:ext>
            </a:extLst>
          </p:cNvPr>
          <p:cNvSpPr>
            <a:spLocks noGrp="1"/>
          </p:cNvSpPr>
          <p:nvPr>
            <p:ph idx="1"/>
          </p:nvPr>
        </p:nvSpPr>
        <p:spPr>
          <a:xfrm>
            <a:off x="628650" y="1906588"/>
            <a:ext cx="7886700" cy="4354512"/>
          </a:xfrm>
        </p:spPr>
        <p:txBody>
          <a:bodyPr/>
          <a:lstStyle/>
          <a:p>
            <a:pPr marL="0" indent="0">
              <a:buFont typeface="Arial" panose="020B0604020202020204" pitchFamily="34" charset="0"/>
              <a:buNone/>
              <a:defRPr/>
            </a:pPr>
            <a:r>
              <a:rPr lang="en-US" altLang="en-US" sz="2600" dirty="0"/>
              <a:t>Students must meet the requirements outlined in statute for either the ACT</a:t>
            </a:r>
            <a:r>
              <a:rPr lang="en-US" sz="2600" dirty="0"/>
              <a:t>®</a:t>
            </a:r>
            <a:r>
              <a:rPr lang="en-US" altLang="en-US" sz="2600" dirty="0"/>
              <a:t>, CLT</a:t>
            </a:r>
            <a:r>
              <a:rPr lang="en-US" sz="2600" dirty="0"/>
              <a:t>®</a:t>
            </a:r>
            <a:r>
              <a:rPr lang="en-US" altLang="en-US" sz="2600" dirty="0"/>
              <a:t>, or SAT</a:t>
            </a:r>
            <a:r>
              <a:rPr lang="en-US" sz="2600" dirty="0"/>
              <a:t>®</a:t>
            </a:r>
            <a:r>
              <a:rPr lang="en-US" altLang="en-US" sz="2600" dirty="0"/>
              <a:t>. </a:t>
            </a:r>
          </a:p>
          <a:p>
            <a:pPr marL="0" indent="0">
              <a:buFont typeface="Arial" panose="020B0604020202020204" pitchFamily="34" charset="0"/>
              <a:buNone/>
              <a:defRPr/>
            </a:pPr>
            <a:r>
              <a:rPr lang="en-US" altLang="en-US" sz="2600" dirty="0"/>
              <a:t>Per s. 1009.531(6)(c), Florida Statutes, the department shall develop a method for determining the required examination scores which incorporates all of the following:</a:t>
            </a:r>
          </a:p>
          <a:p>
            <a:pPr marL="971550" lvl="1" indent="-514350">
              <a:buFont typeface="Calibri Light" panose="020F0302020204030204" pitchFamily="34" charset="0"/>
              <a:buAutoNum type="alphaLcParenR"/>
              <a:defRPr/>
            </a:pPr>
            <a:r>
              <a:rPr lang="en-US" altLang="en-US" sz="2600" dirty="0"/>
              <a:t>FAS scholars – 89</a:t>
            </a:r>
            <a:r>
              <a:rPr lang="en-US" altLang="en-US" sz="2600" baseline="30000" dirty="0"/>
              <a:t>th</a:t>
            </a:r>
            <a:r>
              <a:rPr lang="en-US" altLang="en-US" sz="2600" dirty="0"/>
              <a:t> national percentile</a:t>
            </a:r>
          </a:p>
          <a:p>
            <a:pPr marL="971550" lvl="1" indent="-514350">
              <a:buFont typeface="Calibri Light" panose="020F0302020204030204" pitchFamily="34" charset="0"/>
              <a:buAutoNum type="alphaLcParenR"/>
              <a:defRPr/>
            </a:pPr>
            <a:r>
              <a:rPr lang="en-US" altLang="en-US" sz="2600" dirty="0"/>
              <a:t>FMS scholars – 75</a:t>
            </a:r>
            <a:r>
              <a:rPr lang="en-US" altLang="en-US" sz="2600" baseline="30000" dirty="0"/>
              <a:t>th</a:t>
            </a:r>
            <a:r>
              <a:rPr lang="en-US" altLang="en-US" sz="2600" dirty="0"/>
              <a:t> national percentile</a:t>
            </a:r>
          </a:p>
          <a:p>
            <a:pPr marL="971550" lvl="1" indent="-514350">
              <a:buFont typeface="Calibri Light" panose="020F0302020204030204" pitchFamily="34" charset="0"/>
              <a:buAutoNum type="alphaLcParenR"/>
              <a:defRPr/>
            </a:pPr>
            <a:r>
              <a:rPr lang="en-US" altLang="en-US" sz="2600" dirty="0"/>
              <a:t>Scores must be concordant between ACT®, CLT®, and SAT®</a:t>
            </a:r>
          </a:p>
          <a:p>
            <a:pPr marL="971550" lvl="1" indent="-514350">
              <a:buFont typeface="Calibri Light" panose="020F0302020204030204" pitchFamily="34" charset="0"/>
              <a:buAutoNum type="alphaLcParenR"/>
              <a:defRPr/>
            </a:pPr>
            <a:r>
              <a:rPr lang="en-US" altLang="en-US" sz="2600" dirty="0"/>
              <a:t>Publish scores for the rising junior class each year.  </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4EB5478-A2AF-13C2-BAC9-75565A835452}"/>
              </a:ext>
            </a:extLst>
          </p:cNvPr>
          <p:cNvSpPr>
            <a:spLocks noGrp="1"/>
          </p:cNvSpPr>
          <p:nvPr>
            <p:ph type="title"/>
          </p:nvPr>
        </p:nvSpPr>
        <p:spPr/>
        <p:txBody>
          <a:bodyPr/>
          <a:lstStyle/>
          <a:p>
            <a:r>
              <a:rPr altLang="en-US"/>
              <a:t>College Entrance Exams (ACT®/CLT®/SAT®)</a:t>
            </a:r>
          </a:p>
        </p:txBody>
      </p:sp>
      <p:sp>
        <p:nvSpPr>
          <p:cNvPr id="3" name="Content Placeholder 2">
            <a:extLst>
              <a:ext uri="{FF2B5EF4-FFF2-40B4-BE49-F238E27FC236}">
                <a16:creationId xmlns:a16="http://schemas.microsoft.com/office/drawing/2014/main" id="{2FC4F425-EE75-6C40-954F-D625FE2F56CE}"/>
              </a:ext>
            </a:extLst>
          </p:cNvPr>
          <p:cNvSpPr>
            <a:spLocks noGrp="1"/>
          </p:cNvSpPr>
          <p:nvPr>
            <p:ph idx="1"/>
          </p:nvPr>
        </p:nvSpPr>
        <p:spPr>
          <a:xfrm>
            <a:off x="628650" y="1906588"/>
            <a:ext cx="7886700" cy="4354512"/>
          </a:xfrm>
        </p:spPr>
        <p:txBody>
          <a:bodyPr/>
          <a:lstStyle/>
          <a:p>
            <a:pPr marL="0" indent="0">
              <a:buFont typeface="Arial" charset="0"/>
              <a:buNone/>
              <a:defRPr/>
            </a:pPr>
            <a:r>
              <a:rPr lang="en-US" sz="2000" dirty="0"/>
              <a:t>Tests taken through August 31 of high school graduation year are accepted for evaluation purposes. </a:t>
            </a:r>
          </a:p>
          <a:p>
            <a:pPr marL="0" indent="0">
              <a:buFont typeface="Arial" charset="0"/>
              <a:buNone/>
              <a:defRPr/>
            </a:pPr>
            <a:r>
              <a:rPr lang="en-US" sz="2000" dirty="0"/>
              <a:t>Students will be evaluated based on official test scores from the Florida Department of Education (FDOE) repository. To ensure OSFA obtains official test scores:</a:t>
            </a:r>
          </a:p>
          <a:p>
            <a:pPr>
              <a:defRPr/>
            </a:pPr>
            <a:r>
              <a:rPr lang="en-US" sz="2000" dirty="0"/>
              <a:t>Ensure demographics on test registration and high school transcript match; and</a:t>
            </a:r>
          </a:p>
          <a:p>
            <a:pPr>
              <a:defRPr/>
            </a:pPr>
            <a:r>
              <a:rPr lang="en-US" sz="2000" dirty="0"/>
              <a:t>Request official single-sitting test scores (not </a:t>
            </a:r>
            <a:r>
              <a:rPr lang="en-US" sz="2000" dirty="0" err="1"/>
              <a:t>superscores</a:t>
            </a:r>
            <a:r>
              <a:rPr lang="en-US" sz="2000" dirty="0"/>
              <a:t>) be sent to one of Florida’s (12) state universities or 28 state Colleges when registering for the ACT®, CLT®, or SAT®, even if the student plans to attend an institution which is not a state university. Students can request single sitting ACT® or CLT® test scores be sent directly to Bright Futures using CEEB code 0095.</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7F83D87-E921-0145-CCD4-78B2CF363EC0}"/>
              </a:ext>
            </a:extLst>
          </p:cNvPr>
          <p:cNvSpPr>
            <a:spLocks noGrp="1"/>
          </p:cNvSpPr>
          <p:nvPr>
            <p:ph type="title"/>
          </p:nvPr>
        </p:nvSpPr>
        <p:spPr/>
        <p:txBody>
          <a:bodyPr/>
          <a:lstStyle/>
          <a:p>
            <a:r>
              <a:rPr altLang="en-US"/>
              <a:t>Volunteer Service/Work Hours </a:t>
            </a:r>
          </a:p>
        </p:txBody>
      </p:sp>
      <p:sp>
        <p:nvSpPr>
          <p:cNvPr id="30723" name="Content Placeholder 2">
            <a:extLst>
              <a:ext uri="{FF2B5EF4-FFF2-40B4-BE49-F238E27FC236}">
                <a16:creationId xmlns:a16="http://schemas.microsoft.com/office/drawing/2014/main" id="{FFAB7843-6399-135D-7C6F-74E6D3B7B4CB}"/>
              </a:ext>
            </a:extLst>
          </p:cNvPr>
          <p:cNvSpPr>
            <a:spLocks noGrp="1"/>
          </p:cNvSpPr>
          <p:nvPr>
            <p:ph idx="1"/>
          </p:nvPr>
        </p:nvSpPr>
        <p:spPr>
          <a:xfrm>
            <a:off x="628650" y="1906588"/>
            <a:ext cx="7886700" cy="4354512"/>
          </a:xfrm>
        </p:spPr>
        <p:txBody>
          <a:bodyPr/>
          <a:lstStyle/>
          <a:p>
            <a:r>
              <a:rPr lang="en-US" altLang="en-US" sz="2400"/>
              <a:t>Each district school board and the administrators of a nonpublic school must establish approved activities and the process for documentation of volunteer service hours, and paid work hours, including the deadline by which they must be completed. Students must earn either the required volunteer service, paid work hours, or the combination of 100 total hours.  </a:t>
            </a:r>
          </a:p>
          <a:p>
            <a:r>
              <a:rPr lang="en-US" altLang="en-US" sz="2400"/>
              <a:t>Total volunteer service/paid work hours completed must be reflected on student transcript submission to OSFA.</a:t>
            </a:r>
          </a:p>
          <a:p>
            <a:endParaRPr lang="en-US" altLang="en-US"/>
          </a:p>
        </p:txBody>
      </p:sp>
      <p:pic>
        <p:nvPicPr>
          <p:cNvPr id="30724" name="Picture 3">
            <a:extLst>
              <a:ext uri="{FF2B5EF4-FFF2-40B4-BE49-F238E27FC236}">
                <a16:creationId xmlns:a16="http://schemas.microsoft.com/office/drawing/2014/main" id="{FEE95BFE-55DE-5D2D-A569-5EA766966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950"/>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B6C5D9C-C9A6-194D-50C2-30E10B4337C0}"/>
              </a:ext>
            </a:extLst>
          </p:cNvPr>
          <p:cNvSpPr>
            <a:spLocks noGrp="1"/>
          </p:cNvSpPr>
          <p:nvPr>
            <p:ph type="title"/>
          </p:nvPr>
        </p:nvSpPr>
        <p:spPr/>
        <p:txBody>
          <a:bodyPr/>
          <a:lstStyle/>
          <a:p>
            <a:r>
              <a:rPr altLang="en-US"/>
              <a:t>Other Ways to Qualify </a:t>
            </a:r>
          </a:p>
        </p:txBody>
      </p:sp>
      <p:sp>
        <p:nvSpPr>
          <p:cNvPr id="3" name="Content Placeholder 2">
            <a:extLst>
              <a:ext uri="{FF2B5EF4-FFF2-40B4-BE49-F238E27FC236}">
                <a16:creationId xmlns:a16="http://schemas.microsoft.com/office/drawing/2014/main" id="{AC952802-6CC5-F25D-BDAD-6F6D04AD41E4}"/>
              </a:ext>
            </a:extLst>
          </p:cNvPr>
          <p:cNvSpPr>
            <a:spLocks noGrp="1"/>
          </p:cNvSpPr>
          <p:nvPr>
            <p:ph idx="1"/>
          </p:nvPr>
        </p:nvSpPr>
        <p:spPr>
          <a:xfrm>
            <a:off x="628650" y="1863725"/>
            <a:ext cx="7886700" cy="4354513"/>
          </a:xfrm>
        </p:spPr>
        <p:txBody>
          <a:bodyPr/>
          <a:lstStyle/>
          <a:p>
            <a:pPr marL="0" indent="0">
              <a:buFont typeface="Arial" panose="020B0604020202020204" pitchFamily="34" charset="0"/>
              <a:buNone/>
              <a:defRPr/>
            </a:pPr>
            <a:r>
              <a:rPr lang="en-US" altLang="en-US" sz="2600" dirty="0"/>
              <a:t>Students who have demonstrated academic merit through a recognition program may be eligible for Bright Futures without having to meet one or more of the requirements. </a:t>
            </a:r>
          </a:p>
          <a:p>
            <a:pPr marL="0" indent="0">
              <a:buFont typeface="Arial" panose="020B0604020202020204" pitchFamily="34" charset="0"/>
              <a:buNone/>
              <a:defRPr/>
            </a:pPr>
            <a:r>
              <a:rPr lang="en-US" altLang="en-US" sz="1800" dirty="0"/>
              <a:t>Note: Both AICE and IB Diplomas must be earned prior to high school graduation.</a:t>
            </a:r>
          </a:p>
          <a:p>
            <a:pPr>
              <a:defRPr/>
            </a:pPr>
            <a:endParaRPr lang="en-US" dirty="0"/>
          </a:p>
        </p:txBody>
      </p:sp>
      <p:pic>
        <p:nvPicPr>
          <p:cNvPr id="31748" name="Picture 4">
            <a:extLst>
              <a:ext uri="{FF2B5EF4-FFF2-40B4-BE49-F238E27FC236}">
                <a16:creationId xmlns:a16="http://schemas.microsoft.com/office/drawing/2014/main" id="{86A4A6D6-74FF-4775-2691-9CFBB5592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709988"/>
            <a:ext cx="78867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704580B-3DA9-D5DB-C6BC-95D48CC5FDC7}"/>
              </a:ext>
            </a:extLst>
          </p:cNvPr>
          <p:cNvSpPr>
            <a:spLocks noGrp="1"/>
          </p:cNvSpPr>
          <p:nvPr>
            <p:ph type="title"/>
          </p:nvPr>
        </p:nvSpPr>
        <p:spPr/>
        <p:txBody>
          <a:bodyPr/>
          <a:lstStyle/>
          <a:p>
            <a:r>
              <a:rPr altLang="en-US"/>
              <a:t>Gold Seal Cape Scholars (GSC)</a:t>
            </a:r>
            <a:br>
              <a:rPr altLang="en-US"/>
            </a:br>
            <a:r>
              <a:rPr altLang="en-US"/>
              <a:t>Award Requirements </a:t>
            </a:r>
          </a:p>
        </p:txBody>
      </p:sp>
      <p:sp>
        <p:nvSpPr>
          <p:cNvPr id="3" name="Content Placeholder 2">
            <a:extLst>
              <a:ext uri="{FF2B5EF4-FFF2-40B4-BE49-F238E27FC236}">
                <a16:creationId xmlns:a16="http://schemas.microsoft.com/office/drawing/2014/main" id="{9D21F120-AA33-227F-929C-839BE777406F}"/>
              </a:ext>
            </a:extLst>
          </p:cNvPr>
          <p:cNvSpPr>
            <a:spLocks noGrp="1"/>
          </p:cNvSpPr>
          <p:nvPr>
            <p:ph idx="1"/>
          </p:nvPr>
        </p:nvSpPr>
        <p:spPr>
          <a:xfrm>
            <a:off x="628650" y="1906588"/>
            <a:ext cx="7886700" cy="4354512"/>
          </a:xfrm>
        </p:spPr>
        <p:txBody>
          <a:bodyPr/>
          <a:lstStyle/>
          <a:p>
            <a:pPr marL="0" indent="0">
              <a:buFont typeface="Arial" charset="0"/>
              <a:buNone/>
              <a:defRPr/>
            </a:pPr>
            <a:r>
              <a:rPr lang="en-US" sz="2600" dirty="0"/>
              <a:t>Florida high school students who wish to qualify for the Florida Gold Seal CAPE (GSC) award must meet the following initial eligibility requirements: </a:t>
            </a:r>
          </a:p>
          <a:p>
            <a:pPr>
              <a:buFont typeface="Arial" charset="0"/>
              <a:buChar char="•"/>
              <a:defRPr/>
            </a:pPr>
            <a:r>
              <a:rPr lang="en-US" sz="2600" dirty="0"/>
              <a:t>Earn a minimum of five postsecondary credit hours through CAPE industry certifications which articulate for college credit; and </a:t>
            </a:r>
          </a:p>
          <a:p>
            <a:pPr>
              <a:buFont typeface="Arial" charset="0"/>
              <a:buChar char="•"/>
              <a:defRPr/>
            </a:pPr>
            <a:r>
              <a:rPr lang="en-US" sz="2600" dirty="0"/>
              <a:t>Complete 30 volunteer service hours, 100 paid work hours, or the combination of 100 total hours. </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F4875CB-85D2-7B9C-70EA-113F4CDDC3EA}"/>
              </a:ext>
            </a:extLst>
          </p:cNvPr>
          <p:cNvSpPr>
            <a:spLocks noGrp="1"/>
          </p:cNvSpPr>
          <p:nvPr>
            <p:ph type="title"/>
          </p:nvPr>
        </p:nvSpPr>
        <p:spPr/>
        <p:txBody>
          <a:bodyPr/>
          <a:lstStyle/>
          <a:p>
            <a:r>
              <a:rPr altLang="en-US"/>
              <a:t>Gold Seal Cape Scholars (GSC)</a:t>
            </a:r>
          </a:p>
        </p:txBody>
      </p:sp>
      <p:sp>
        <p:nvSpPr>
          <p:cNvPr id="3" name="Content Placeholder 2">
            <a:extLst>
              <a:ext uri="{FF2B5EF4-FFF2-40B4-BE49-F238E27FC236}">
                <a16:creationId xmlns:a16="http://schemas.microsoft.com/office/drawing/2014/main" id="{D38440F2-8375-B92F-C223-1C94A25A41CC}"/>
              </a:ext>
            </a:extLst>
          </p:cNvPr>
          <p:cNvSpPr>
            <a:spLocks noGrp="1"/>
          </p:cNvSpPr>
          <p:nvPr>
            <p:ph idx="1"/>
          </p:nvPr>
        </p:nvSpPr>
        <p:spPr>
          <a:xfrm>
            <a:off x="628650" y="1906588"/>
            <a:ext cx="7886700" cy="4354512"/>
          </a:xfrm>
        </p:spPr>
        <p:txBody>
          <a:bodyPr/>
          <a:lstStyle/>
          <a:p>
            <a:pPr marL="0" indent="0">
              <a:buFont typeface="Arial" panose="020B0604020202020204" pitchFamily="34" charset="0"/>
              <a:buNone/>
              <a:defRPr/>
            </a:pPr>
            <a:r>
              <a:rPr lang="en-US" altLang="en-US" sz="2600" dirty="0"/>
              <a:t>GSC may be funded if enrolled in a career education or certificate program. </a:t>
            </a:r>
          </a:p>
          <a:p>
            <a:pPr marL="0" indent="0">
              <a:buFont typeface="Arial" panose="020B0604020202020204" pitchFamily="34" charset="0"/>
              <a:buNone/>
              <a:defRPr/>
            </a:pPr>
            <a:r>
              <a:rPr lang="en-US" altLang="en-US" sz="2600" dirty="0"/>
              <a:t>Upon completion of an associate in science degree program that articulates to a bachelor of science degree, a GSC Scholar may also receive an award for a maximum of 60 credit hours toward a bachelor of science degree program.</a:t>
            </a:r>
          </a:p>
          <a:p>
            <a:pPr marL="0" indent="0">
              <a:buFont typeface="Arial" panose="020B0604020202020204" pitchFamily="34" charset="0"/>
              <a:buNone/>
              <a:defRPr/>
            </a:pPr>
            <a:r>
              <a:rPr lang="en-US" altLang="en-US" sz="2600" dirty="0"/>
              <a:t>Upon completion of an associate in applied science program, a GSC Scholar may also receive an award for a maximum of 60 credit hours toward a bachelor of applied science degree program. </a:t>
            </a:r>
          </a:p>
          <a:p>
            <a:pPr>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548029C-ACD8-E8D2-DF23-A45960ABD446}"/>
              </a:ext>
            </a:extLst>
          </p:cNvPr>
          <p:cNvSpPr>
            <a:spLocks noGrp="1"/>
          </p:cNvSpPr>
          <p:nvPr>
            <p:ph type="title"/>
          </p:nvPr>
        </p:nvSpPr>
        <p:spPr/>
        <p:txBody>
          <a:bodyPr/>
          <a:lstStyle/>
          <a:p>
            <a:r>
              <a:rPr altLang="en-US"/>
              <a:t>Gold Seal Vocational Scholars (GSV)</a:t>
            </a:r>
            <a:br>
              <a:rPr altLang="en-US"/>
            </a:br>
            <a:r>
              <a:rPr altLang="en-US"/>
              <a:t>Award Requirements </a:t>
            </a:r>
          </a:p>
        </p:txBody>
      </p:sp>
      <p:sp>
        <p:nvSpPr>
          <p:cNvPr id="34819" name="Content Placeholder 2">
            <a:extLst>
              <a:ext uri="{FF2B5EF4-FFF2-40B4-BE49-F238E27FC236}">
                <a16:creationId xmlns:a16="http://schemas.microsoft.com/office/drawing/2014/main" id="{52D8081E-AE4D-939B-3E2D-5A25CBF2125E}"/>
              </a:ext>
            </a:extLst>
          </p:cNvPr>
          <p:cNvSpPr>
            <a:spLocks noGrp="1"/>
          </p:cNvSpPr>
          <p:nvPr>
            <p:ph idx="1"/>
          </p:nvPr>
        </p:nvSpPr>
        <p:spPr>
          <a:xfrm>
            <a:off x="628650" y="1906588"/>
            <a:ext cx="7886700" cy="4354512"/>
          </a:xfrm>
        </p:spPr>
        <p:txBody>
          <a:bodyPr/>
          <a:lstStyle/>
          <a:p>
            <a:pPr marL="0" indent="0">
              <a:buFont typeface="Arial" panose="020B0604020202020204" pitchFamily="34" charset="0"/>
              <a:buNone/>
              <a:defRPr/>
            </a:pPr>
            <a:r>
              <a:rPr lang="en-US" sz="2000" dirty="0"/>
              <a:t>Florida high school students who wish to qualify for the Florida Gold Seal Vocational Scholars (GSV) award must meet the following initial eligibility requirements: </a:t>
            </a:r>
          </a:p>
          <a:p>
            <a:pPr>
              <a:defRPr/>
            </a:pPr>
            <a:r>
              <a:rPr lang="en-US" altLang="en-US" sz="2000" dirty="0"/>
              <a:t>Achieve the required weighted minimum 3.0 GPA in the non-elective high school courses; </a:t>
            </a:r>
          </a:p>
          <a:p>
            <a:pPr>
              <a:defRPr/>
            </a:pPr>
            <a:r>
              <a:rPr lang="en-US" altLang="en-US" sz="2000" dirty="0"/>
              <a:t>Complete at least 3 full credits in a single Career and Technical Education program;</a:t>
            </a:r>
          </a:p>
          <a:p>
            <a:pPr>
              <a:defRPr/>
            </a:pPr>
            <a:r>
              <a:rPr lang="en-US" altLang="en-US" sz="2000" dirty="0"/>
              <a:t>Achieve the required minimum 3.5 unweighted GPA in the career education courses;</a:t>
            </a:r>
          </a:p>
          <a:p>
            <a:pPr>
              <a:defRPr/>
            </a:pPr>
            <a:r>
              <a:rPr lang="en-US" altLang="en-US" sz="2000" dirty="0"/>
              <a:t>Achieve the required minimum score on the ACT®, SAT® or Florida Postsecondary Education Readiness Test (P.E.R.T.) exams; and</a:t>
            </a:r>
          </a:p>
          <a:p>
            <a:pPr>
              <a:defRPr/>
            </a:pPr>
            <a:r>
              <a:rPr lang="en-US" altLang="en-US" sz="2000" dirty="0"/>
              <a:t>Complete 30 volunteer service hours, 100 paid work hours, or the combination of 100 total hours combined. </a:t>
            </a:r>
          </a:p>
          <a:p>
            <a:pPr>
              <a:defRPr/>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48A8441-E129-453A-28F3-E97DA584932F}"/>
              </a:ext>
            </a:extLst>
          </p:cNvPr>
          <p:cNvSpPr>
            <a:spLocks noGrp="1"/>
          </p:cNvSpPr>
          <p:nvPr>
            <p:ph type="title"/>
          </p:nvPr>
        </p:nvSpPr>
        <p:spPr/>
        <p:txBody>
          <a:bodyPr/>
          <a:lstStyle/>
          <a:p>
            <a:r>
              <a:rPr altLang="en-US"/>
              <a:t>Agenda </a:t>
            </a:r>
          </a:p>
        </p:txBody>
      </p:sp>
      <p:sp>
        <p:nvSpPr>
          <p:cNvPr id="3" name="Content Placeholder 2">
            <a:extLst>
              <a:ext uri="{FF2B5EF4-FFF2-40B4-BE49-F238E27FC236}">
                <a16:creationId xmlns:a16="http://schemas.microsoft.com/office/drawing/2014/main" id="{7E48D471-4B01-B1E9-029B-DFF091442D51}"/>
              </a:ext>
            </a:extLst>
          </p:cNvPr>
          <p:cNvSpPr>
            <a:spLocks noGrp="1"/>
          </p:cNvSpPr>
          <p:nvPr>
            <p:ph idx="1"/>
          </p:nvPr>
        </p:nvSpPr>
        <p:spPr>
          <a:xfrm>
            <a:off x="628650" y="1906588"/>
            <a:ext cx="7886700" cy="4354512"/>
          </a:xfrm>
        </p:spPr>
        <p:txBody>
          <a:bodyPr/>
          <a:lstStyle/>
          <a:p>
            <a:pPr marL="285750" indent="-285750">
              <a:defRPr/>
            </a:pPr>
            <a:r>
              <a:rPr lang="en-US" dirty="0"/>
              <a:t>Bright Futures:</a:t>
            </a:r>
          </a:p>
          <a:p>
            <a:pPr marL="742950" lvl="1" indent="-285750">
              <a:defRPr/>
            </a:pPr>
            <a:r>
              <a:rPr lang="en-US" sz="2800" dirty="0"/>
              <a:t>Home Screen</a:t>
            </a:r>
          </a:p>
          <a:p>
            <a:pPr marL="742950" lvl="1" indent="-285750">
              <a:defRPr/>
            </a:pPr>
            <a:r>
              <a:rPr lang="en-US" sz="2800" dirty="0"/>
              <a:t>Initial Eligibility Requirements</a:t>
            </a:r>
          </a:p>
          <a:p>
            <a:pPr marL="742950" lvl="1" indent="-285750">
              <a:defRPr/>
            </a:pPr>
            <a:r>
              <a:rPr lang="en-US" sz="2800" dirty="0"/>
              <a:t>Evaluation Process and Award Notifications</a:t>
            </a:r>
          </a:p>
          <a:p>
            <a:pPr marL="285750" indent="-285750">
              <a:defRPr/>
            </a:pPr>
            <a:r>
              <a:rPr lang="en-US" dirty="0"/>
              <a:t>Florida Financial Aid Application (FFAA) </a:t>
            </a:r>
            <a:endParaRPr lang="en-US" dirty="0">
              <a:solidFill>
                <a:srgbClr val="FF0000"/>
              </a:solidFill>
            </a:endParaRPr>
          </a:p>
          <a:p>
            <a:pPr marL="0" indent="0">
              <a:buFont typeface="Arial" panose="020B0604020202020204" pitchFamily="34"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FB41776-0F81-41CD-C569-5758AE5198C7}"/>
              </a:ext>
            </a:extLst>
          </p:cNvPr>
          <p:cNvSpPr>
            <a:spLocks noGrp="1"/>
          </p:cNvSpPr>
          <p:nvPr>
            <p:ph type="title"/>
          </p:nvPr>
        </p:nvSpPr>
        <p:spPr/>
        <p:txBody>
          <a:bodyPr/>
          <a:lstStyle/>
          <a:p>
            <a:r>
              <a:rPr altLang="en-US"/>
              <a:t>Gold Seal Vocational Scholars (GSV)</a:t>
            </a:r>
            <a:br>
              <a:rPr altLang="en-US"/>
            </a:br>
            <a:r>
              <a:rPr altLang="en-US"/>
              <a:t>Award Requirements (Continued)</a:t>
            </a:r>
          </a:p>
        </p:txBody>
      </p:sp>
      <p:sp>
        <p:nvSpPr>
          <p:cNvPr id="35843" name="TextBox 4">
            <a:extLst>
              <a:ext uri="{FF2B5EF4-FFF2-40B4-BE49-F238E27FC236}">
                <a16:creationId xmlns:a16="http://schemas.microsoft.com/office/drawing/2014/main" id="{48CFCF88-1780-E732-245B-231CCD716F81}"/>
              </a:ext>
            </a:extLst>
          </p:cNvPr>
          <p:cNvSpPr txBox="1">
            <a:spLocks noChangeArrowheads="1"/>
          </p:cNvSpPr>
          <p:nvPr/>
        </p:nvSpPr>
        <p:spPr bwMode="auto">
          <a:xfrm>
            <a:off x="628650" y="2041525"/>
            <a:ext cx="788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262A63"/>
              </a:buClr>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Clr>
                <a:srgbClr val="00689B"/>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Clr>
                <a:srgbClr val="00A88D"/>
              </a:buClr>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Clr>
                <a:srgbClr val="9CB63C"/>
              </a:buClr>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500"/>
              </a:spcBef>
              <a:buClr>
                <a:srgbClr val="CD9D2C"/>
              </a:buClr>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CD9D2C"/>
              </a:buClr>
              <a:buFont typeface="Arial" panose="020B0604020202020204" pitchFamily="34" charset="0"/>
              <a:buChar char="•"/>
              <a:defRPr sz="2000">
                <a:solidFill>
                  <a:schemeClr val="tx1"/>
                </a:solidFill>
                <a:latin typeface="Calibri" panose="020F0502020204030204" pitchFamily="34" charset="0"/>
              </a:defRPr>
            </a:lvl9pPr>
          </a:lstStyle>
          <a:p>
            <a:pPr>
              <a:lnSpc>
                <a:spcPct val="100000"/>
              </a:lnSpc>
              <a:spcBef>
                <a:spcPct val="0"/>
              </a:spcBef>
              <a:buClrTx/>
              <a:buFontTx/>
              <a:buNone/>
            </a:pPr>
            <a:r>
              <a:rPr lang="en-US" altLang="en-US" sz="1800"/>
              <a:t>Required minimum score table:</a:t>
            </a:r>
          </a:p>
        </p:txBody>
      </p:sp>
      <p:pic>
        <p:nvPicPr>
          <p:cNvPr id="35844" name="Content Placeholder 3">
            <a:extLst>
              <a:ext uri="{FF2B5EF4-FFF2-40B4-BE49-F238E27FC236}">
                <a16:creationId xmlns:a16="http://schemas.microsoft.com/office/drawing/2014/main" id="{8364367A-A325-7DC5-F3ED-CFC96C735F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2605088"/>
            <a:ext cx="7886700" cy="33813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3FF591F-5F52-27DA-DFD5-B3B9D5A93195}"/>
              </a:ext>
            </a:extLst>
          </p:cNvPr>
          <p:cNvSpPr>
            <a:spLocks noGrp="1"/>
          </p:cNvSpPr>
          <p:nvPr>
            <p:ph type="title"/>
          </p:nvPr>
        </p:nvSpPr>
        <p:spPr/>
        <p:txBody>
          <a:bodyPr/>
          <a:lstStyle/>
          <a:p>
            <a:r>
              <a:rPr altLang="en-US"/>
              <a:t>Gold Seal Vocational Scholars (GSV)</a:t>
            </a:r>
          </a:p>
        </p:txBody>
      </p:sp>
      <p:sp>
        <p:nvSpPr>
          <p:cNvPr id="3" name="Content Placeholder 2">
            <a:extLst>
              <a:ext uri="{FF2B5EF4-FFF2-40B4-BE49-F238E27FC236}">
                <a16:creationId xmlns:a16="http://schemas.microsoft.com/office/drawing/2014/main" id="{B06F6284-D460-C846-CB9C-A7DF6BD6BDF9}"/>
              </a:ext>
            </a:extLst>
          </p:cNvPr>
          <p:cNvSpPr>
            <a:spLocks noGrp="1"/>
          </p:cNvSpPr>
          <p:nvPr>
            <p:ph idx="1"/>
          </p:nvPr>
        </p:nvSpPr>
        <p:spPr>
          <a:xfrm>
            <a:off x="628650" y="1906588"/>
            <a:ext cx="7886700" cy="4354512"/>
          </a:xfrm>
        </p:spPr>
        <p:txBody>
          <a:bodyPr/>
          <a:lstStyle/>
          <a:p>
            <a:pPr marL="0" indent="0">
              <a:buFont typeface="Arial" charset="0"/>
              <a:buNone/>
              <a:defRPr/>
            </a:pPr>
            <a:r>
              <a:rPr lang="en-US" dirty="0"/>
              <a:t>GSV Scholars awards may only be used at postsecondary institutions that offer: </a:t>
            </a:r>
          </a:p>
          <a:p>
            <a:pPr>
              <a:buFont typeface="Arial" charset="0"/>
              <a:buChar char="•"/>
              <a:defRPr/>
            </a:pPr>
            <a:r>
              <a:rPr lang="en-US" dirty="0"/>
              <a:t>Applied Technology Diploma </a:t>
            </a:r>
          </a:p>
          <a:p>
            <a:pPr>
              <a:buFont typeface="Arial" charset="0"/>
              <a:buChar char="•"/>
              <a:defRPr/>
            </a:pPr>
            <a:r>
              <a:rPr lang="en-US" dirty="0"/>
              <a:t>Technical Degree Education Program (associate in applied science or associate in science) </a:t>
            </a:r>
          </a:p>
          <a:p>
            <a:pPr>
              <a:buFont typeface="Arial" charset="0"/>
              <a:buChar char="•"/>
              <a:defRPr/>
            </a:pPr>
            <a:r>
              <a:rPr lang="en-US" dirty="0"/>
              <a:t>Career Certificate Program </a:t>
            </a:r>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7E841-B496-6941-290A-7575C55603BA}"/>
              </a:ext>
            </a:extLst>
          </p:cNvPr>
          <p:cNvSpPr>
            <a:spLocks noGrp="1"/>
          </p:cNvSpPr>
          <p:nvPr>
            <p:ph type="title"/>
          </p:nvPr>
        </p:nvSpPr>
        <p:spPr>
          <a:xfrm>
            <a:off x="1060450" y="2735263"/>
            <a:ext cx="7013575" cy="1076325"/>
          </a:xfrm>
        </p:spPr>
        <p:txBody>
          <a:bodyPr>
            <a:normAutofit fontScale="90000"/>
          </a:bodyPr>
          <a:lstStyle/>
          <a:p>
            <a:pPr>
              <a:defRPr/>
            </a:pPr>
            <a:r>
              <a:rPr dirty="0"/>
              <a:t>Bright Futures Evaluation Process and </a:t>
            </a:r>
            <a:br>
              <a:rPr dirty="0"/>
            </a:br>
            <a:r>
              <a:rPr dirty="0"/>
              <a:t>Award Notification </a:t>
            </a:r>
          </a:p>
        </p:txBody>
      </p:sp>
      <p:sp>
        <p:nvSpPr>
          <p:cNvPr id="37891" name="Text Placeholder 2">
            <a:extLst>
              <a:ext uri="{FF2B5EF4-FFF2-40B4-BE49-F238E27FC236}">
                <a16:creationId xmlns:a16="http://schemas.microsoft.com/office/drawing/2014/main" id="{A355F2B5-6216-2A52-D8FE-CBB25902E0AF}"/>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E9C475D-2CA7-DCC4-0ABF-B80411753BBD}"/>
              </a:ext>
            </a:extLst>
          </p:cNvPr>
          <p:cNvSpPr>
            <a:spLocks noGrp="1"/>
          </p:cNvSpPr>
          <p:nvPr>
            <p:ph type="title"/>
          </p:nvPr>
        </p:nvSpPr>
        <p:spPr>
          <a:xfrm>
            <a:off x="628650" y="939800"/>
            <a:ext cx="7886700" cy="793750"/>
          </a:xfrm>
        </p:spPr>
        <p:txBody>
          <a:bodyPr/>
          <a:lstStyle/>
          <a:p>
            <a:r>
              <a:rPr altLang="en-US"/>
              <a:t>Evaluation Periods </a:t>
            </a:r>
          </a:p>
        </p:txBody>
      </p:sp>
      <p:sp>
        <p:nvSpPr>
          <p:cNvPr id="38915" name="Content Placeholder 2">
            <a:extLst>
              <a:ext uri="{FF2B5EF4-FFF2-40B4-BE49-F238E27FC236}">
                <a16:creationId xmlns:a16="http://schemas.microsoft.com/office/drawing/2014/main" id="{29A38AC2-527C-62C7-B409-C850EED8EDC6}"/>
              </a:ext>
            </a:extLst>
          </p:cNvPr>
          <p:cNvSpPr>
            <a:spLocks noGrp="1"/>
          </p:cNvSpPr>
          <p:nvPr>
            <p:ph idx="1"/>
          </p:nvPr>
        </p:nvSpPr>
        <p:spPr>
          <a:xfrm>
            <a:off x="628650" y="1906588"/>
            <a:ext cx="7886700" cy="4354512"/>
          </a:xfrm>
        </p:spPr>
        <p:txBody>
          <a:bodyPr/>
          <a:lstStyle/>
          <a:p>
            <a:r>
              <a:rPr lang="en-US" altLang="en-US"/>
              <a:t>There are two evaluation periods:</a:t>
            </a:r>
          </a:p>
          <a:p>
            <a:pPr lvl="1"/>
            <a:r>
              <a:rPr lang="en-US" altLang="en-US" sz="2800"/>
              <a:t>Early Evaluation </a:t>
            </a:r>
          </a:p>
          <a:p>
            <a:pPr lvl="1"/>
            <a:r>
              <a:rPr lang="en-US" altLang="en-US" sz="2800"/>
              <a:t>Final Evaluation</a:t>
            </a:r>
          </a:p>
          <a:p>
            <a:r>
              <a:rPr lang="en-US" altLang="en-US"/>
              <a:t>Transcripts should be submitted within 30 days of the end of each semester</a:t>
            </a: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4A67470-1804-4BBA-8916-6F8864DC1FB3}"/>
              </a:ext>
            </a:extLst>
          </p:cNvPr>
          <p:cNvSpPr>
            <a:spLocks noGrp="1"/>
          </p:cNvSpPr>
          <p:nvPr>
            <p:ph type="title"/>
          </p:nvPr>
        </p:nvSpPr>
        <p:spPr/>
        <p:txBody>
          <a:bodyPr/>
          <a:lstStyle/>
          <a:p>
            <a:r>
              <a:rPr altLang="en-US"/>
              <a:t>Early Evaluation </a:t>
            </a:r>
          </a:p>
        </p:txBody>
      </p:sp>
      <p:sp>
        <p:nvSpPr>
          <p:cNvPr id="3" name="Content Placeholder 2">
            <a:extLst>
              <a:ext uri="{FF2B5EF4-FFF2-40B4-BE49-F238E27FC236}">
                <a16:creationId xmlns:a16="http://schemas.microsoft.com/office/drawing/2014/main" id="{828CAE3B-AB15-91F9-352C-08CF29DF350A}"/>
              </a:ext>
            </a:extLst>
          </p:cNvPr>
          <p:cNvSpPr>
            <a:spLocks noGrp="1"/>
          </p:cNvSpPr>
          <p:nvPr>
            <p:ph idx="1"/>
          </p:nvPr>
        </p:nvSpPr>
        <p:spPr>
          <a:xfrm>
            <a:off x="628650" y="1906588"/>
            <a:ext cx="7886700" cy="4354512"/>
          </a:xfrm>
        </p:spPr>
        <p:txBody>
          <a:bodyPr/>
          <a:lstStyle/>
          <a:p>
            <a:pPr marL="0" indent="0">
              <a:buFont typeface="Arial" charset="0"/>
              <a:buNone/>
              <a:defRPr/>
            </a:pPr>
            <a:r>
              <a:rPr lang="en-US" dirty="0"/>
              <a:t>Students cannot lose an award based on early evaluation unless they fail to earn a standard Florida high school diploma from a Florida public or </a:t>
            </a:r>
            <a:br>
              <a:rPr lang="en-US" dirty="0"/>
            </a:br>
            <a:r>
              <a:rPr lang="en-US" dirty="0"/>
              <a:t>FDOE-registered private high school.</a:t>
            </a:r>
          </a:p>
          <a:p>
            <a:pPr marL="0" indent="0">
              <a:buFont typeface="Arial" panose="020B0604020202020204" pitchFamily="34" charset="0"/>
              <a:buNone/>
              <a:defRPr/>
            </a:pPr>
            <a:r>
              <a:rPr lang="en-US" dirty="0"/>
              <a:t>Early Evaluation is based on: </a:t>
            </a:r>
          </a:p>
          <a:p>
            <a:pPr>
              <a:defRPr/>
            </a:pPr>
            <a:r>
              <a:rPr lang="en-US" dirty="0"/>
              <a:t>Required coursework and GPA through 7</a:t>
            </a:r>
            <a:r>
              <a:rPr lang="en-US" baseline="30000" dirty="0"/>
              <a:t>th</a:t>
            </a:r>
            <a:r>
              <a:rPr lang="en-US" dirty="0"/>
              <a:t> semester</a:t>
            </a:r>
          </a:p>
          <a:p>
            <a:pPr>
              <a:defRPr/>
            </a:pPr>
            <a:r>
              <a:rPr lang="en-US" dirty="0"/>
              <a:t>Coursework in progress for 8</a:t>
            </a:r>
            <a:r>
              <a:rPr lang="en-US" baseline="30000" dirty="0"/>
              <a:t>th</a:t>
            </a:r>
            <a:r>
              <a:rPr lang="en-US" dirty="0"/>
              <a:t> semester </a:t>
            </a:r>
          </a:p>
          <a:p>
            <a:pPr>
              <a:defRPr/>
            </a:pPr>
            <a:r>
              <a:rPr lang="en-US" dirty="0"/>
              <a:t>Volunteer Service, or Paid Work hours earned through January 31</a:t>
            </a:r>
          </a:p>
          <a:p>
            <a:pPr>
              <a:defRPr/>
            </a:pPr>
            <a:r>
              <a:rPr lang="en-US" dirty="0"/>
              <a:t>Test scores for tests taken through January 31 </a:t>
            </a:r>
          </a:p>
          <a:p>
            <a:pP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F6BEBB6-3C39-038E-601F-2212521FE751}"/>
              </a:ext>
            </a:extLst>
          </p:cNvPr>
          <p:cNvSpPr>
            <a:spLocks noGrp="1"/>
          </p:cNvSpPr>
          <p:nvPr>
            <p:ph type="title"/>
          </p:nvPr>
        </p:nvSpPr>
        <p:spPr/>
        <p:txBody>
          <a:bodyPr/>
          <a:lstStyle/>
          <a:p>
            <a:r>
              <a:rPr altLang="en-US"/>
              <a:t>Final Evaluation </a:t>
            </a:r>
          </a:p>
        </p:txBody>
      </p:sp>
      <p:sp>
        <p:nvSpPr>
          <p:cNvPr id="3" name="Content Placeholder 2">
            <a:extLst>
              <a:ext uri="{FF2B5EF4-FFF2-40B4-BE49-F238E27FC236}">
                <a16:creationId xmlns:a16="http://schemas.microsoft.com/office/drawing/2014/main" id="{9BAA6258-B32B-D02A-A2C6-E6BA67D5592D}"/>
              </a:ext>
            </a:extLst>
          </p:cNvPr>
          <p:cNvSpPr>
            <a:spLocks noGrp="1"/>
          </p:cNvSpPr>
          <p:nvPr>
            <p:ph idx="1"/>
          </p:nvPr>
        </p:nvSpPr>
        <p:spPr>
          <a:xfrm>
            <a:off x="628650" y="1906588"/>
            <a:ext cx="7886700" cy="4354512"/>
          </a:xfrm>
        </p:spPr>
        <p:txBody>
          <a:bodyPr/>
          <a:lstStyle/>
          <a:p>
            <a:pPr marL="0" indent="0">
              <a:buFont typeface="Arial" panose="020B0604020202020204" pitchFamily="34" charset="0"/>
              <a:buNone/>
              <a:defRPr/>
            </a:pPr>
            <a:r>
              <a:rPr lang="en-US" altLang="en-US" dirty="0"/>
              <a:t>Final Evaluation is based on: </a:t>
            </a:r>
          </a:p>
          <a:p>
            <a:pPr>
              <a:defRPr/>
            </a:pPr>
            <a:r>
              <a:rPr lang="en-US" altLang="en-US" dirty="0"/>
              <a:t>All required coursework and GPA completed by high school graduation</a:t>
            </a:r>
          </a:p>
          <a:p>
            <a:pPr>
              <a:defRPr/>
            </a:pPr>
            <a:r>
              <a:rPr lang="en-US" altLang="en-US" dirty="0"/>
              <a:t>Volunteer service/paid work hours completed by a date established by the public school district/nonpublic school administrators</a:t>
            </a:r>
          </a:p>
          <a:p>
            <a:pPr>
              <a:defRPr/>
            </a:pPr>
            <a:r>
              <a:rPr lang="en-US" altLang="en-US" dirty="0"/>
              <a:t>Test scores for all tests taken through August 31 of high school graduation year</a:t>
            </a:r>
          </a:p>
          <a:p>
            <a:pPr>
              <a:defRPr/>
            </a:pPr>
            <a:r>
              <a:rPr lang="en-US" altLang="en-US" dirty="0"/>
              <a:t>High school graduation date associated with earning a standard high school diploma</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26F9101-5688-FEA8-0D90-570578F22B40}"/>
              </a:ext>
            </a:extLst>
          </p:cNvPr>
          <p:cNvSpPr>
            <a:spLocks noGrp="1"/>
          </p:cNvSpPr>
          <p:nvPr>
            <p:ph type="title"/>
          </p:nvPr>
        </p:nvSpPr>
        <p:spPr>
          <a:xfrm>
            <a:off x="628650" y="901700"/>
            <a:ext cx="7886700" cy="793750"/>
          </a:xfrm>
        </p:spPr>
        <p:txBody>
          <a:bodyPr/>
          <a:lstStyle/>
          <a:p>
            <a:r>
              <a:rPr altLang="en-US"/>
              <a:t>Eligibility Notification</a:t>
            </a:r>
          </a:p>
        </p:txBody>
      </p:sp>
      <p:sp>
        <p:nvSpPr>
          <p:cNvPr id="41987" name="Content Placeholder 2">
            <a:extLst>
              <a:ext uri="{FF2B5EF4-FFF2-40B4-BE49-F238E27FC236}">
                <a16:creationId xmlns:a16="http://schemas.microsoft.com/office/drawing/2014/main" id="{4A7FF1D6-D0A9-5EC5-4DB1-9770DB6599AF}"/>
              </a:ext>
            </a:extLst>
          </p:cNvPr>
          <p:cNvSpPr>
            <a:spLocks noGrp="1"/>
          </p:cNvSpPr>
          <p:nvPr>
            <p:ph idx="1"/>
          </p:nvPr>
        </p:nvSpPr>
        <p:spPr>
          <a:xfrm>
            <a:off x="628650" y="1776413"/>
            <a:ext cx="7886700" cy="4356100"/>
          </a:xfrm>
        </p:spPr>
        <p:txBody>
          <a:bodyPr/>
          <a:lstStyle/>
          <a:p>
            <a:r>
              <a:rPr lang="en-US" altLang="en-US" sz="2400"/>
              <a:t>Upon creation of a Student Account, students will receive a User Name and Password.</a:t>
            </a:r>
          </a:p>
          <a:p>
            <a:r>
              <a:rPr lang="en-US" altLang="en-US" sz="2400"/>
              <a:t>Students must check their online account for award notices – students are responsible for keeping their demographic information updated and tracking their application and award status.</a:t>
            </a:r>
          </a:p>
          <a:p>
            <a:r>
              <a:rPr lang="en-US" altLang="en-US" sz="2400" i="1"/>
              <a:t>OSFA will post official award eligibility or ineligibility determinations to student online accounts.</a:t>
            </a:r>
          </a:p>
          <a:p>
            <a:r>
              <a:rPr lang="en-US" altLang="en-US" sz="2400"/>
              <a:t>Students awarded AICE or IB Diplomas will receive notifications of eligibility determination in early fall after the list of AICE and IB Diploma recipients has been received. These students must have filled out the FFAA no later than August 31 to receive the award.</a:t>
            </a:r>
          </a:p>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6ED3EE6-6C34-E2EA-0895-DFA5C0D02523}"/>
              </a:ext>
            </a:extLst>
          </p:cNvPr>
          <p:cNvSpPr>
            <a:spLocks noGrp="1"/>
          </p:cNvSpPr>
          <p:nvPr>
            <p:ph type="title"/>
          </p:nvPr>
        </p:nvSpPr>
        <p:spPr/>
        <p:txBody>
          <a:bodyPr/>
          <a:lstStyle/>
          <a:p>
            <a:r>
              <a:rPr altLang="en-US"/>
              <a:t>Award Amounts </a:t>
            </a:r>
          </a:p>
        </p:txBody>
      </p:sp>
      <p:sp>
        <p:nvSpPr>
          <p:cNvPr id="43011" name="Content Placeholder 2">
            <a:extLst>
              <a:ext uri="{FF2B5EF4-FFF2-40B4-BE49-F238E27FC236}">
                <a16:creationId xmlns:a16="http://schemas.microsoft.com/office/drawing/2014/main" id="{47C28797-102E-A9C0-D50E-302411A881EA}"/>
              </a:ext>
            </a:extLst>
          </p:cNvPr>
          <p:cNvSpPr>
            <a:spLocks noGrp="1"/>
          </p:cNvSpPr>
          <p:nvPr>
            <p:ph idx="1"/>
          </p:nvPr>
        </p:nvSpPr>
        <p:spPr>
          <a:xfrm>
            <a:off x="628650" y="1906588"/>
            <a:ext cx="7886700" cy="4354512"/>
          </a:xfrm>
        </p:spPr>
        <p:txBody>
          <a:bodyPr/>
          <a:lstStyle/>
          <a:p>
            <a:r>
              <a:rPr lang="en-US" altLang="en-US" sz="2600"/>
              <a:t>FAS scholars attending a public institution will receive an award to cover 100% of tuition and specific fees. </a:t>
            </a:r>
          </a:p>
          <a:p>
            <a:r>
              <a:rPr lang="en-US" altLang="en-US" sz="2600"/>
              <a:t>FMS scholars attending a public institution will receive an award to cover 75% of tuition and specific fees. </a:t>
            </a:r>
          </a:p>
          <a:p>
            <a:pPr lvl="1"/>
            <a:r>
              <a:rPr lang="en-US" altLang="en-US" sz="2200"/>
              <a:t>FMS students attending a Florida College System institution (28 State/Community Colleges) who enroll in an associate degree program will receive an award to cover 100% of tuition and specific fees.   </a:t>
            </a:r>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3BA81EA-5F5A-28DB-2E4A-DE42F997AC56}"/>
              </a:ext>
            </a:extLst>
          </p:cNvPr>
          <p:cNvSpPr>
            <a:spLocks noGrp="1"/>
          </p:cNvSpPr>
          <p:nvPr>
            <p:ph type="title"/>
          </p:nvPr>
        </p:nvSpPr>
        <p:spPr/>
        <p:txBody>
          <a:bodyPr/>
          <a:lstStyle/>
          <a:p>
            <a:r>
              <a:rPr altLang="en-US"/>
              <a:t>Award Amounts (Continued)</a:t>
            </a:r>
          </a:p>
        </p:txBody>
      </p:sp>
      <p:sp>
        <p:nvSpPr>
          <p:cNvPr id="44035" name="Content Placeholder 2">
            <a:extLst>
              <a:ext uri="{FF2B5EF4-FFF2-40B4-BE49-F238E27FC236}">
                <a16:creationId xmlns:a16="http://schemas.microsoft.com/office/drawing/2014/main" id="{F454B8F2-C7F1-465D-98D8-2B187EA6CEBD}"/>
              </a:ext>
            </a:extLst>
          </p:cNvPr>
          <p:cNvSpPr>
            <a:spLocks noGrp="1"/>
          </p:cNvSpPr>
          <p:nvPr>
            <p:ph idx="1"/>
          </p:nvPr>
        </p:nvSpPr>
        <p:spPr>
          <a:xfrm>
            <a:off x="628650" y="1906588"/>
            <a:ext cx="7886700" cy="4354512"/>
          </a:xfrm>
        </p:spPr>
        <p:txBody>
          <a:bodyPr/>
          <a:lstStyle/>
          <a:p>
            <a:r>
              <a:rPr lang="en-US" altLang="en-US" sz="2400"/>
              <a:t>FAS and FMS students attending a nonpublic institution will receive a comparable amount as noted in the Private Award Chart accessible through the Bright Futures Student Handbook, Chapter 2, page 4 </a:t>
            </a:r>
            <a:r>
              <a:rPr lang="en-US" altLang="en-US" sz="2400">
                <a:hlinkClick r:id="rId2"/>
              </a:rPr>
              <a:t>https://www.FloridaStudentFinancialAidsg.org/PDF/BFHandbookChapter2.pdf</a:t>
            </a:r>
            <a:endParaRPr lang="en-US" altLang="en-US" sz="2400"/>
          </a:p>
          <a:p>
            <a:r>
              <a:rPr lang="en-US" altLang="en-US" sz="2400"/>
              <a:t>For the GSC and GSV awards, students will receive the specified award amounts established annually by the Florida Legislature in the General Appropriations Act.</a:t>
            </a:r>
          </a:p>
          <a:p>
            <a:r>
              <a:rPr lang="en-US" altLang="en-US" sz="2400"/>
              <a:t>For current year award amounts, visit </a:t>
            </a:r>
            <a:r>
              <a:rPr lang="en-US" altLang="en-US" sz="2400">
                <a:hlinkClick r:id="rId3"/>
              </a:rPr>
              <a:t>https://www.FloridaStudentFinancialAidsg.org/SAPBFMAIN/SAPBFMAIN</a:t>
            </a:r>
            <a:r>
              <a:rPr lang="en-US" altLang="en-US" sz="2400"/>
              <a:t> and click on award amounts (BFFAS/BFFMS Private)</a:t>
            </a:r>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ABD0-A1C3-3AF5-E88F-173486B3EFD0}"/>
              </a:ext>
            </a:extLst>
          </p:cNvPr>
          <p:cNvSpPr>
            <a:spLocks noGrp="1"/>
          </p:cNvSpPr>
          <p:nvPr>
            <p:ph type="title"/>
          </p:nvPr>
        </p:nvSpPr>
        <p:spPr>
          <a:xfrm>
            <a:off x="1060450" y="2735263"/>
            <a:ext cx="7013575" cy="1076325"/>
          </a:xfrm>
        </p:spPr>
        <p:txBody>
          <a:bodyPr>
            <a:normAutofit fontScale="90000"/>
          </a:bodyPr>
          <a:lstStyle/>
          <a:p>
            <a:pPr>
              <a:defRPr/>
            </a:pPr>
            <a:r>
              <a:rPr dirty="0"/>
              <a:t>Florida Financial Aid Application (FFAA)</a:t>
            </a:r>
          </a:p>
        </p:txBody>
      </p:sp>
      <p:sp>
        <p:nvSpPr>
          <p:cNvPr id="45059" name="Text Placeholder 2">
            <a:extLst>
              <a:ext uri="{FF2B5EF4-FFF2-40B4-BE49-F238E27FC236}">
                <a16:creationId xmlns:a16="http://schemas.microsoft.com/office/drawing/2014/main" id="{C675F302-D1BE-4B10-5444-93D9D132B3DB}"/>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8E12-39C8-EA1B-9912-602DE0851BAB}"/>
              </a:ext>
            </a:extLst>
          </p:cNvPr>
          <p:cNvSpPr>
            <a:spLocks noGrp="1"/>
          </p:cNvSpPr>
          <p:nvPr>
            <p:ph type="title"/>
          </p:nvPr>
        </p:nvSpPr>
        <p:spPr>
          <a:xfrm>
            <a:off x="1060450" y="2735263"/>
            <a:ext cx="7013575" cy="1076325"/>
          </a:xfrm>
        </p:spPr>
        <p:txBody>
          <a:bodyPr>
            <a:normAutofit fontScale="90000"/>
          </a:bodyPr>
          <a:lstStyle/>
          <a:p>
            <a:pPr>
              <a:defRPr/>
            </a:pPr>
            <a:r>
              <a:rPr dirty="0"/>
              <a:t>Bright Futures Home Screen </a:t>
            </a:r>
            <a:br>
              <a:rPr dirty="0"/>
            </a:br>
            <a:endParaRPr dirty="0"/>
          </a:p>
        </p:txBody>
      </p:sp>
      <p:sp>
        <p:nvSpPr>
          <p:cNvPr id="18435" name="Text Placeholder 2">
            <a:extLst>
              <a:ext uri="{FF2B5EF4-FFF2-40B4-BE49-F238E27FC236}">
                <a16:creationId xmlns:a16="http://schemas.microsoft.com/office/drawing/2014/main" id="{CE968305-1B84-D986-A5A8-42835A8D7E5F}"/>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F7FF7CA-F905-4195-E54C-8CDEB42103A8}"/>
              </a:ext>
            </a:extLst>
          </p:cNvPr>
          <p:cNvSpPr>
            <a:spLocks noGrp="1"/>
          </p:cNvSpPr>
          <p:nvPr>
            <p:ph type="title"/>
          </p:nvPr>
        </p:nvSpPr>
        <p:spPr>
          <a:xfrm>
            <a:off x="628650" y="596900"/>
            <a:ext cx="7886700" cy="793750"/>
          </a:xfrm>
        </p:spPr>
        <p:txBody>
          <a:bodyPr/>
          <a:lstStyle/>
          <a:p>
            <a:r>
              <a:rPr altLang="en-US"/>
              <a:t>Application Dates </a:t>
            </a:r>
          </a:p>
        </p:txBody>
      </p:sp>
      <p:sp>
        <p:nvSpPr>
          <p:cNvPr id="46083" name="Content Placeholder 2">
            <a:extLst>
              <a:ext uri="{FF2B5EF4-FFF2-40B4-BE49-F238E27FC236}">
                <a16:creationId xmlns:a16="http://schemas.microsoft.com/office/drawing/2014/main" id="{E135DF98-3FB1-5422-8631-12CFEF94CD76}"/>
              </a:ext>
            </a:extLst>
          </p:cNvPr>
          <p:cNvSpPr>
            <a:spLocks noGrp="1"/>
          </p:cNvSpPr>
          <p:nvPr>
            <p:ph idx="1"/>
          </p:nvPr>
        </p:nvSpPr>
        <p:spPr>
          <a:xfrm>
            <a:off x="628650" y="1474788"/>
            <a:ext cx="7886700" cy="4354512"/>
          </a:xfrm>
        </p:spPr>
        <p:txBody>
          <a:bodyPr/>
          <a:lstStyle/>
          <a:p>
            <a:pPr>
              <a:defRPr/>
            </a:pPr>
            <a:r>
              <a:rPr lang="en-US" altLang="en-US" sz="2200" dirty="0"/>
              <a:t>The </a:t>
            </a:r>
            <a:r>
              <a:rPr lang="en-US" altLang="en-US" sz="2200" i="1" dirty="0"/>
              <a:t>Florida Financial Aid Application </a:t>
            </a:r>
            <a:r>
              <a:rPr lang="en-US" altLang="en-US" sz="2200" dirty="0"/>
              <a:t>(FFAA) for current high school seniors seeking funding for the 2025-26 academic year will open from October 1, 2024, through August 31, 2025.</a:t>
            </a:r>
          </a:p>
          <a:p>
            <a:pPr>
              <a:defRPr/>
            </a:pPr>
            <a:r>
              <a:rPr lang="en-US" altLang="en-US" sz="2200" dirty="0"/>
              <a:t>For Bright Futures eligibility consideration, students must complete the FFAA no later than August 31 after graduation. </a:t>
            </a:r>
          </a:p>
          <a:p>
            <a:pPr>
              <a:defRPr/>
            </a:pPr>
            <a:r>
              <a:rPr lang="en-US" altLang="en-US" sz="2200" dirty="0"/>
              <a:t>Students must complete the FFAA no later than April 1, 2025, for:</a:t>
            </a:r>
          </a:p>
          <a:p>
            <a:pPr lvl="1">
              <a:defRPr/>
            </a:pPr>
            <a:r>
              <a:rPr lang="en-US" altLang="en-US" sz="2200" dirty="0"/>
              <a:t>José Martí Scholarship Challenge Grant (JM)</a:t>
            </a:r>
          </a:p>
          <a:p>
            <a:pPr lvl="1">
              <a:defRPr/>
            </a:pPr>
            <a:r>
              <a:rPr lang="en-US" altLang="en-US" sz="2200" dirty="0"/>
              <a:t>Rosewood Family Scholarship (RFS)</a:t>
            </a:r>
          </a:p>
          <a:p>
            <a:pPr lvl="1">
              <a:defRPr/>
            </a:pPr>
            <a:r>
              <a:rPr lang="en-US" altLang="en-US" sz="2200" dirty="0"/>
              <a:t>Florida Farmworker Student Scholarship (FFSS)</a:t>
            </a:r>
          </a:p>
          <a:p>
            <a:pPr lvl="1">
              <a:defRPr/>
            </a:pPr>
            <a:r>
              <a:rPr lang="en-US" altLang="en-US" sz="2200" dirty="0"/>
              <a:t>Randolph Bracy Ocoee Scholarship Program (OCOE)</a:t>
            </a:r>
          </a:p>
          <a:p>
            <a:pPr lvl="1">
              <a:defRPr/>
            </a:pPr>
            <a:r>
              <a:rPr lang="en-US" altLang="en-US" sz="2200" dirty="0"/>
              <a:t>Scholarships for Children and Spouses of Deceased of Disabled Veterans (CSDDV)*</a:t>
            </a:r>
          </a:p>
          <a:p>
            <a:pPr marL="457200" lvl="1" indent="0">
              <a:buFont typeface="Arial" panose="020B0604020202020204" pitchFamily="34" charset="0"/>
              <a:buNone/>
              <a:defRPr/>
            </a:pPr>
            <a:r>
              <a:rPr lang="en-US" altLang="en-US" sz="1800" dirty="0"/>
              <a:t>* Applications received after April 1, 2025, will be awarded on a first-come, first serve basis if sufficient funds remain.    </a:t>
            </a:r>
          </a:p>
          <a:p>
            <a:pPr lvl="1">
              <a:defRPr/>
            </a:pPr>
            <a:endParaRPr lang="en-US" altLang="en-US" sz="2200" dirty="0"/>
          </a:p>
          <a:p>
            <a:pPr>
              <a:defRPr/>
            </a:pP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1B7068A-6C74-1826-3DA3-6609AB7E1116}"/>
              </a:ext>
            </a:extLst>
          </p:cNvPr>
          <p:cNvSpPr>
            <a:spLocks noGrp="1"/>
          </p:cNvSpPr>
          <p:nvPr>
            <p:ph type="title"/>
          </p:nvPr>
        </p:nvSpPr>
        <p:spPr/>
        <p:txBody>
          <a:bodyPr/>
          <a:lstStyle/>
          <a:p>
            <a:r>
              <a:rPr altLang="en-US"/>
              <a:t>Application Two-Step Process</a:t>
            </a:r>
          </a:p>
        </p:txBody>
      </p:sp>
      <p:sp>
        <p:nvSpPr>
          <p:cNvPr id="3" name="Content Placeholder 2">
            <a:extLst>
              <a:ext uri="{FF2B5EF4-FFF2-40B4-BE49-F238E27FC236}">
                <a16:creationId xmlns:a16="http://schemas.microsoft.com/office/drawing/2014/main" id="{63A12FE6-8F59-BA86-72DB-8A9D13C9BE45}"/>
              </a:ext>
            </a:extLst>
          </p:cNvPr>
          <p:cNvSpPr>
            <a:spLocks noGrp="1"/>
          </p:cNvSpPr>
          <p:nvPr>
            <p:ph idx="1"/>
          </p:nvPr>
        </p:nvSpPr>
        <p:spPr>
          <a:xfrm>
            <a:off x="628650" y="1906588"/>
            <a:ext cx="7886700" cy="4354512"/>
          </a:xfrm>
        </p:spPr>
        <p:txBody>
          <a:bodyPr/>
          <a:lstStyle/>
          <a:p>
            <a:pPr marL="0" indent="0">
              <a:buFont typeface="Arial" panose="020B0604020202020204" pitchFamily="34" charset="0"/>
              <a:buNone/>
              <a:defRPr/>
            </a:pPr>
            <a:r>
              <a:rPr lang="en-US" altLang="en-US" dirty="0"/>
              <a:t>Completing the FFAA is a two-step process:</a:t>
            </a:r>
          </a:p>
          <a:p>
            <a:pPr marL="514350" indent="-514350">
              <a:buFont typeface="+mj-lt"/>
              <a:buAutoNum type="arabicPeriod"/>
              <a:defRPr/>
            </a:pPr>
            <a:r>
              <a:rPr lang="en-US" altLang="en-US" dirty="0"/>
              <a:t>Create a Student Account</a:t>
            </a:r>
          </a:p>
          <a:p>
            <a:pPr marL="514350" indent="-514350">
              <a:buFont typeface="+mj-lt"/>
              <a:buAutoNum type="arabicPeriod"/>
              <a:defRPr/>
            </a:pPr>
            <a:r>
              <a:rPr lang="en-US" altLang="en-US" dirty="0"/>
              <a:t>Complete the FFAA</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C0C7CDB-68FF-0F2F-2E09-E5C60B74F847}"/>
              </a:ext>
            </a:extLst>
          </p:cNvPr>
          <p:cNvSpPr>
            <a:spLocks noGrp="1"/>
          </p:cNvSpPr>
          <p:nvPr>
            <p:ph type="title"/>
          </p:nvPr>
        </p:nvSpPr>
        <p:spPr/>
        <p:txBody>
          <a:bodyPr/>
          <a:lstStyle/>
          <a:p>
            <a:r>
              <a:rPr altLang="en-US"/>
              <a:t>Step 1. Create Student Account </a:t>
            </a:r>
          </a:p>
        </p:txBody>
      </p:sp>
      <p:pic>
        <p:nvPicPr>
          <p:cNvPr id="48131" name="Content Placeholder 4">
            <a:extLst>
              <a:ext uri="{FF2B5EF4-FFF2-40B4-BE49-F238E27FC236}">
                <a16:creationId xmlns:a16="http://schemas.microsoft.com/office/drawing/2014/main" id="{6C65DAC3-14FB-FF46-5ADA-4C1A3DE3E9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E7F4E62-B444-8003-6B80-7F167EE0CC11}"/>
              </a:ext>
            </a:extLst>
          </p:cNvPr>
          <p:cNvSpPr>
            <a:spLocks noGrp="1"/>
          </p:cNvSpPr>
          <p:nvPr>
            <p:ph type="title"/>
          </p:nvPr>
        </p:nvSpPr>
        <p:spPr/>
        <p:txBody>
          <a:bodyPr/>
          <a:lstStyle/>
          <a:p>
            <a:r>
              <a:rPr altLang="en-US"/>
              <a:t>Create Student Account (Continued)</a:t>
            </a:r>
          </a:p>
        </p:txBody>
      </p:sp>
      <p:pic>
        <p:nvPicPr>
          <p:cNvPr id="49155" name="Content Placeholder 4">
            <a:extLst>
              <a:ext uri="{FF2B5EF4-FFF2-40B4-BE49-F238E27FC236}">
                <a16:creationId xmlns:a16="http://schemas.microsoft.com/office/drawing/2014/main" id="{9DA817BC-D612-F343-452C-B8D4552F49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F7B87E5F-98AC-085C-34AB-DC5B9B4C6E57}"/>
              </a:ext>
            </a:extLst>
          </p:cNvPr>
          <p:cNvSpPr>
            <a:spLocks noGrp="1"/>
          </p:cNvSpPr>
          <p:nvPr>
            <p:ph type="title"/>
          </p:nvPr>
        </p:nvSpPr>
        <p:spPr/>
        <p:txBody>
          <a:bodyPr/>
          <a:lstStyle/>
          <a:p>
            <a:r>
              <a:rPr altLang="en-US"/>
              <a:t>Demographic Information </a:t>
            </a:r>
          </a:p>
        </p:txBody>
      </p:sp>
      <p:pic>
        <p:nvPicPr>
          <p:cNvPr id="50179" name="Content Placeholder 4">
            <a:extLst>
              <a:ext uri="{FF2B5EF4-FFF2-40B4-BE49-F238E27FC236}">
                <a16:creationId xmlns:a16="http://schemas.microsoft.com/office/drawing/2014/main" id="{6425A1A6-5540-BF84-10A4-2E03A627BF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A4118B3-38FC-3ADF-C709-9F3FC61C425B}"/>
              </a:ext>
            </a:extLst>
          </p:cNvPr>
          <p:cNvSpPr>
            <a:spLocks noGrp="1"/>
          </p:cNvSpPr>
          <p:nvPr>
            <p:ph type="title"/>
          </p:nvPr>
        </p:nvSpPr>
        <p:spPr/>
        <p:txBody>
          <a:bodyPr/>
          <a:lstStyle/>
          <a:p>
            <a:r>
              <a:rPr altLang="en-US"/>
              <a:t>Demographic Information (Continued)</a:t>
            </a:r>
          </a:p>
        </p:txBody>
      </p:sp>
      <p:pic>
        <p:nvPicPr>
          <p:cNvPr id="51203" name="Content Placeholder 3">
            <a:extLst>
              <a:ext uri="{FF2B5EF4-FFF2-40B4-BE49-F238E27FC236}">
                <a16:creationId xmlns:a16="http://schemas.microsoft.com/office/drawing/2014/main" id="{37F55CF3-2720-3CEC-0488-93D991B18E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E6AC79A-3A46-C4E4-A2E6-F0881128EC99}"/>
              </a:ext>
            </a:extLst>
          </p:cNvPr>
          <p:cNvSpPr>
            <a:spLocks noGrp="1"/>
          </p:cNvSpPr>
          <p:nvPr>
            <p:ph type="title"/>
          </p:nvPr>
        </p:nvSpPr>
        <p:spPr>
          <a:xfrm>
            <a:off x="628650" y="939800"/>
            <a:ext cx="7886700" cy="793750"/>
          </a:xfrm>
        </p:spPr>
        <p:txBody>
          <a:bodyPr/>
          <a:lstStyle/>
          <a:p>
            <a:r>
              <a:rPr altLang="en-US"/>
              <a:t>Academic Background</a:t>
            </a:r>
          </a:p>
        </p:txBody>
      </p:sp>
      <p:pic>
        <p:nvPicPr>
          <p:cNvPr id="52227" name="Content Placeholder 4">
            <a:extLst>
              <a:ext uri="{FF2B5EF4-FFF2-40B4-BE49-F238E27FC236}">
                <a16:creationId xmlns:a16="http://schemas.microsoft.com/office/drawing/2014/main" id="{91282CE2-2F80-D05F-3C60-4B3052C294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902C488-E26E-2DDC-F60A-4CF192140273}"/>
              </a:ext>
            </a:extLst>
          </p:cNvPr>
          <p:cNvSpPr>
            <a:spLocks noGrp="1"/>
          </p:cNvSpPr>
          <p:nvPr>
            <p:ph type="title"/>
          </p:nvPr>
        </p:nvSpPr>
        <p:spPr/>
        <p:txBody>
          <a:bodyPr/>
          <a:lstStyle/>
          <a:p>
            <a:r>
              <a:rPr altLang="en-US"/>
              <a:t>Academic Background continued </a:t>
            </a:r>
          </a:p>
        </p:txBody>
      </p:sp>
      <p:pic>
        <p:nvPicPr>
          <p:cNvPr id="53251" name="Content Placeholder 3">
            <a:extLst>
              <a:ext uri="{FF2B5EF4-FFF2-40B4-BE49-F238E27FC236}">
                <a16:creationId xmlns:a16="http://schemas.microsoft.com/office/drawing/2014/main" id="{435B9364-8653-B8ED-5D0A-2AF5565165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84375"/>
            <a:ext cx="7886700" cy="440848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55D8BE6-6E57-3916-7FB3-4F3443A63C13}"/>
              </a:ext>
            </a:extLst>
          </p:cNvPr>
          <p:cNvSpPr>
            <a:spLocks noGrp="1"/>
          </p:cNvSpPr>
          <p:nvPr>
            <p:ph type="title"/>
          </p:nvPr>
        </p:nvSpPr>
        <p:spPr/>
        <p:txBody>
          <a:bodyPr/>
          <a:lstStyle/>
          <a:p>
            <a:r>
              <a:rPr altLang="en-US"/>
              <a:t>Scholarships for Children and Spouses of Deceased of Disabled Veterans (CSDDV)</a:t>
            </a:r>
          </a:p>
        </p:txBody>
      </p:sp>
      <p:pic>
        <p:nvPicPr>
          <p:cNvPr id="54275" name="Content Placeholder 3">
            <a:extLst>
              <a:ext uri="{FF2B5EF4-FFF2-40B4-BE49-F238E27FC236}">
                <a16:creationId xmlns:a16="http://schemas.microsoft.com/office/drawing/2014/main" id="{93FB20CF-B600-17BC-DC7F-BEBDB603F34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51D2C3F-9EE1-F258-29EA-82BAFA43267D}"/>
              </a:ext>
            </a:extLst>
          </p:cNvPr>
          <p:cNvSpPr>
            <a:spLocks noGrp="1"/>
          </p:cNvSpPr>
          <p:nvPr>
            <p:ph type="title"/>
          </p:nvPr>
        </p:nvSpPr>
        <p:spPr/>
        <p:txBody>
          <a:bodyPr/>
          <a:lstStyle/>
          <a:p>
            <a:r>
              <a:rPr altLang="en-US"/>
              <a:t>José Martí Scholarship Challenge Grant </a:t>
            </a:r>
          </a:p>
        </p:txBody>
      </p:sp>
      <p:pic>
        <p:nvPicPr>
          <p:cNvPr id="55299" name="Content Placeholder 3">
            <a:extLst>
              <a:ext uri="{FF2B5EF4-FFF2-40B4-BE49-F238E27FC236}">
                <a16:creationId xmlns:a16="http://schemas.microsoft.com/office/drawing/2014/main" id="{9EFF3492-E678-C50D-60AB-A67CC20612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2055813"/>
            <a:ext cx="7886700" cy="310991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6CF48FD-9E1E-4469-DD81-85231D24E8B1}"/>
              </a:ext>
            </a:extLst>
          </p:cNvPr>
          <p:cNvSpPr>
            <a:spLocks noGrp="1"/>
          </p:cNvSpPr>
          <p:nvPr>
            <p:ph type="title"/>
          </p:nvPr>
        </p:nvSpPr>
        <p:spPr>
          <a:xfrm>
            <a:off x="628650" y="1009650"/>
            <a:ext cx="7886700" cy="793750"/>
          </a:xfrm>
        </p:spPr>
        <p:txBody>
          <a:bodyPr/>
          <a:lstStyle/>
          <a:p>
            <a:pPr algn="ctr"/>
            <a:r>
              <a:rPr altLang="en-US"/>
              <a:t>State Scholarship and Grant Programs </a:t>
            </a:r>
          </a:p>
        </p:txBody>
      </p:sp>
      <p:pic>
        <p:nvPicPr>
          <p:cNvPr id="19459" name="Content Placeholder 4">
            <a:extLst>
              <a:ext uri="{FF2B5EF4-FFF2-40B4-BE49-F238E27FC236}">
                <a16:creationId xmlns:a16="http://schemas.microsoft.com/office/drawing/2014/main" id="{4D40962E-7DEB-6C05-44F3-7C7E5EF22F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898650"/>
            <a:ext cx="7515225" cy="4238625"/>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574F12F-0D83-E865-99F5-635674FE0B19}"/>
              </a:ext>
            </a:extLst>
          </p:cNvPr>
          <p:cNvSpPr>
            <a:spLocks noGrp="1"/>
          </p:cNvSpPr>
          <p:nvPr>
            <p:ph type="title"/>
          </p:nvPr>
        </p:nvSpPr>
        <p:spPr/>
        <p:txBody>
          <a:bodyPr/>
          <a:lstStyle/>
          <a:p>
            <a:r>
              <a:rPr altLang="en-US"/>
              <a:t>Rosewood Family Scholarship </a:t>
            </a:r>
          </a:p>
        </p:txBody>
      </p:sp>
      <p:pic>
        <p:nvPicPr>
          <p:cNvPr id="56323" name="Content Placeholder 4">
            <a:extLst>
              <a:ext uri="{FF2B5EF4-FFF2-40B4-BE49-F238E27FC236}">
                <a16:creationId xmlns:a16="http://schemas.microsoft.com/office/drawing/2014/main" id="{C2DEDC0F-7FFF-DF9D-52EF-BBA85C9406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966DBC8-9697-7B8D-602B-378DE44E5592}"/>
              </a:ext>
            </a:extLst>
          </p:cNvPr>
          <p:cNvSpPr>
            <a:spLocks noGrp="1"/>
          </p:cNvSpPr>
          <p:nvPr>
            <p:ph type="title"/>
          </p:nvPr>
        </p:nvSpPr>
        <p:spPr/>
        <p:txBody>
          <a:bodyPr/>
          <a:lstStyle/>
          <a:p>
            <a:r>
              <a:rPr altLang="en-US"/>
              <a:t>Florida Farmworker Student Scholarship Program</a:t>
            </a:r>
          </a:p>
        </p:txBody>
      </p:sp>
      <p:pic>
        <p:nvPicPr>
          <p:cNvPr id="57347" name="Content Placeholder 4">
            <a:extLst>
              <a:ext uri="{FF2B5EF4-FFF2-40B4-BE49-F238E27FC236}">
                <a16:creationId xmlns:a16="http://schemas.microsoft.com/office/drawing/2014/main" id="{0226289B-8D39-7F86-F77E-1E0E6E1CE6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997825" cy="435451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34F843D-F481-F278-9AFA-489FC50A1EEF}"/>
              </a:ext>
            </a:extLst>
          </p:cNvPr>
          <p:cNvSpPr>
            <a:spLocks noGrp="1"/>
          </p:cNvSpPr>
          <p:nvPr>
            <p:ph type="title"/>
          </p:nvPr>
        </p:nvSpPr>
        <p:spPr/>
        <p:txBody>
          <a:bodyPr/>
          <a:lstStyle/>
          <a:p>
            <a:r>
              <a:rPr altLang="en-US"/>
              <a:t>Randolph Bracy Ocoee Scholarship Program</a:t>
            </a:r>
          </a:p>
        </p:txBody>
      </p:sp>
      <p:pic>
        <p:nvPicPr>
          <p:cNvPr id="58371" name="Content Placeholder 4">
            <a:extLst>
              <a:ext uri="{FF2B5EF4-FFF2-40B4-BE49-F238E27FC236}">
                <a16:creationId xmlns:a16="http://schemas.microsoft.com/office/drawing/2014/main" id="{07356F69-4DF3-1C06-2EC8-F355F73211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886700" cy="435451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BA35123-4CA1-8702-16FF-4AB58E6EB276}"/>
              </a:ext>
            </a:extLst>
          </p:cNvPr>
          <p:cNvSpPr>
            <a:spLocks noGrp="1"/>
          </p:cNvSpPr>
          <p:nvPr>
            <p:ph type="title"/>
          </p:nvPr>
        </p:nvSpPr>
        <p:spPr/>
        <p:txBody>
          <a:bodyPr/>
          <a:lstStyle/>
          <a:p>
            <a:r>
              <a:rPr altLang="en-US"/>
              <a:t>Submit/Acknowledgement </a:t>
            </a:r>
          </a:p>
        </p:txBody>
      </p:sp>
      <p:pic>
        <p:nvPicPr>
          <p:cNvPr id="59395" name="Content Placeholder 4">
            <a:extLst>
              <a:ext uri="{FF2B5EF4-FFF2-40B4-BE49-F238E27FC236}">
                <a16:creationId xmlns:a16="http://schemas.microsoft.com/office/drawing/2014/main" id="{D426A470-178F-FDA6-7F98-9A64F15494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2119313"/>
            <a:ext cx="7886700" cy="392906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D68DD80-F9B1-B3CC-F8CB-8D0F9C9AA14B}"/>
              </a:ext>
            </a:extLst>
          </p:cNvPr>
          <p:cNvSpPr>
            <a:spLocks noGrp="1"/>
          </p:cNvSpPr>
          <p:nvPr>
            <p:ph type="title"/>
          </p:nvPr>
        </p:nvSpPr>
        <p:spPr/>
        <p:txBody>
          <a:bodyPr/>
          <a:lstStyle/>
          <a:p>
            <a:r>
              <a:rPr altLang="en-US"/>
              <a:t>Results/Successful Submission </a:t>
            </a:r>
          </a:p>
        </p:txBody>
      </p:sp>
      <p:pic>
        <p:nvPicPr>
          <p:cNvPr id="60419" name="Content Placeholder 3">
            <a:extLst>
              <a:ext uri="{FF2B5EF4-FFF2-40B4-BE49-F238E27FC236}">
                <a16:creationId xmlns:a16="http://schemas.microsoft.com/office/drawing/2014/main" id="{5CC6FC7C-442F-C4FD-114D-A0197A85A5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2063750"/>
            <a:ext cx="7886700" cy="4040188"/>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844EAA3-E0FA-85BA-39D4-DDB5C70BF13C}"/>
              </a:ext>
            </a:extLst>
          </p:cNvPr>
          <p:cNvSpPr>
            <a:spLocks noGrp="1"/>
          </p:cNvSpPr>
          <p:nvPr>
            <p:ph type="title"/>
          </p:nvPr>
        </p:nvSpPr>
        <p:spPr/>
        <p:txBody>
          <a:bodyPr/>
          <a:lstStyle/>
          <a:p>
            <a:r>
              <a:rPr altLang="en-US"/>
              <a:t>For More Information</a:t>
            </a:r>
          </a:p>
        </p:txBody>
      </p:sp>
      <p:sp>
        <p:nvSpPr>
          <p:cNvPr id="3" name="Content Placeholder 2">
            <a:extLst>
              <a:ext uri="{FF2B5EF4-FFF2-40B4-BE49-F238E27FC236}">
                <a16:creationId xmlns:a16="http://schemas.microsoft.com/office/drawing/2014/main" id="{B15D4396-3FCE-EA2C-00FA-1320AF83EC4A}"/>
              </a:ext>
            </a:extLst>
          </p:cNvPr>
          <p:cNvSpPr>
            <a:spLocks noGrp="1"/>
          </p:cNvSpPr>
          <p:nvPr>
            <p:ph idx="1"/>
          </p:nvPr>
        </p:nvSpPr>
        <p:spPr>
          <a:xfrm>
            <a:off x="628650" y="1906588"/>
            <a:ext cx="7886700" cy="4354512"/>
          </a:xfrm>
        </p:spPr>
        <p:txBody>
          <a:bodyPr/>
          <a:lstStyle/>
          <a:p>
            <a:pPr>
              <a:defRPr/>
            </a:pPr>
            <a:r>
              <a:rPr lang="en-US" altLang="en-US" dirty="0">
                <a:solidFill>
                  <a:prstClr val="black"/>
                </a:solidFill>
              </a:rPr>
              <a:t>Visit </a:t>
            </a:r>
            <a:r>
              <a:rPr lang="en-US" altLang="en-US" dirty="0">
                <a:solidFill>
                  <a:prstClr val="black"/>
                </a:solidFill>
                <a:hlinkClick r:id="rId2"/>
              </a:rPr>
              <a:t>www.FloridaStudentFinancialAidsg.org</a:t>
            </a:r>
            <a:r>
              <a:rPr lang="en-US" altLang="en-US" dirty="0">
                <a:solidFill>
                  <a:prstClr val="black"/>
                </a:solidFill>
              </a:rPr>
              <a:t> </a:t>
            </a:r>
          </a:p>
          <a:p>
            <a:pPr>
              <a:defRPr/>
            </a:pPr>
            <a:r>
              <a:rPr lang="en-US" altLang="en-US" dirty="0">
                <a:solidFill>
                  <a:prstClr val="black"/>
                </a:solidFill>
              </a:rPr>
              <a:t>Contact Customer Service at 888-827-2004</a:t>
            </a:r>
          </a:p>
          <a:p>
            <a:pPr>
              <a:defRPr/>
            </a:pPr>
            <a:r>
              <a:rPr lang="en-US" altLang="en-US" dirty="0">
                <a:solidFill>
                  <a:prstClr val="black"/>
                </a:solidFill>
              </a:rPr>
              <a:t>Email </a:t>
            </a:r>
            <a:r>
              <a:rPr lang="en-US" altLang="en-US" dirty="0">
                <a:solidFill>
                  <a:prstClr val="black"/>
                </a:solidFill>
                <a:hlinkClick r:id="rId3"/>
              </a:rPr>
              <a:t>OSFA@fldoe.org</a:t>
            </a:r>
            <a:r>
              <a:rPr lang="en-US" altLang="en-US" dirty="0">
                <a:solidFill>
                  <a:prstClr val="black"/>
                </a:solidFill>
              </a:rPr>
              <a:t> </a:t>
            </a:r>
          </a:p>
          <a:p>
            <a:pPr>
              <a:buFont typeface="Arial" charset="0"/>
              <a:buChar char="•"/>
              <a:defRPr/>
            </a:pPr>
            <a:r>
              <a:rPr lang="en-US" altLang="en-US" dirty="0">
                <a:solidFill>
                  <a:prstClr val="black"/>
                </a:solidFill>
                <a:hlinkClick r:id="rId4"/>
              </a:rPr>
              <a:t>www.FloridaStudentFinancialAid.org/FASTER/</a:t>
            </a:r>
            <a:endParaRPr lang="en-US" altLang="en-US" dirty="0">
              <a:solidFill>
                <a:prstClr val="black"/>
              </a:solidFill>
            </a:endParaRPr>
          </a:p>
          <a:p>
            <a:pPr>
              <a:buFont typeface="Arial" charset="0"/>
              <a:buChar char="•"/>
              <a:defRPr/>
            </a:pPr>
            <a:r>
              <a:rPr lang="en-US" altLang="en-US" dirty="0">
                <a:solidFill>
                  <a:prstClr val="black"/>
                </a:solidFill>
                <a:hlinkClick r:id="rId5"/>
              </a:rPr>
              <a:t>FSTR@fldoe.org</a:t>
            </a:r>
            <a:endParaRPr lang="en-US" altLang="en-US" sz="2000" dirty="0">
              <a:solidFill>
                <a:prstClr val="black"/>
              </a:solidFill>
            </a:endParaRPr>
          </a:p>
          <a:p>
            <a:pPr marL="0" indent="0">
              <a:buFont typeface="Arial" panose="020B0604020202020204" pitchFamily="34" charset="0"/>
              <a:buNone/>
              <a:defRPr/>
            </a:pPr>
            <a:r>
              <a:rPr lang="en-US" altLang="en-US" sz="2000" dirty="0">
                <a:solidFill>
                  <a:prstClr val="black"/>
                </a:solidFill>
              </a:rPr>
              <a:t>Pedro R. Hernandez</a:t>
            </a:r>
          </a:p>
          <a:p>
            <a:pPr marL="0" indent="0">
              <a:buFont typeface="Arial" panose="020B0604020202020204" pitchFamily="34" charset="0"/>
              <a:buNone/>
              <a:defRPr/>
            </a:pPr>
            <a:r>
              <a:rPr lang="en-US" altLang="en-US" sz="2000" dirty="0">
                <a:solidFill>
                  <a:prstClr val="black"/>
                </a:solidFill>
              </a:rPr>
              <a:t>Director Outreach Services </a:t>
            </a:r>
          </a:p>
          <a:p>
            <a:pPr marL="0" indent="0">
              <a:buFont typeface="Arial" panose="020B0604020202020204" pitchFamily="34" charset="0"/>
              <a:buNone/>
              <a:defRPr/>
            </a:pPr>
            <a:r>
              <a:rPr lang="en-US" altLang="en-US" sz="2000" dirty="0">
                <a:solidFill>
                  <a:prstClr val="black"/>
                </a:solidFill>
              </a:rPr>
              <a:t>850-245-1821</a:t>
            </a:r>
          </a:p>
          <a:p>
            <a:pPr marL="0" indent="0">
              <a:buFont typeface="Arial" panose="020B0604020202020204" pitchFamily="34" charset="0"/>
              <a:buNone/>
              <a:defRPr/>
            </a:pPr>
            <a:r>
              <a:rPr lang="en-US" altLang="en-US" sz="2000" dirty="0">
                <a:solidFill>
                  <a:prstClr val="black"/>
                </a:solidFill>
                <a:hlinkClick r:id="rId6"/>
              </a:rPr>
              <a:t>Pedro.Hernandez@fldoe.org</a:t>
            </a:r>
            <a:r>
              <a:rPr lang="en-US" altLang="en-US" sz="2000" dirty="0">
                <a:solidFill>
                  <a:prstClr val="black"/>
                </a:solidFill>
              </a:rPr>
              <a:t> </a:t>
            </a:r>
          </a:p>
          <a:p>
            <a:pP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5AC1E26-6FFA-6BFB-23F2-329E36257A26}"/>
              </a:ext>
            </a:extLst>
          </p:cNvPr>
          <p:cNvSpPr>
            <a:spLocks noGrp="1"/>
          </p:cNvSpPr>
          <p:nvPr>
            <p:ph type="title"/>
          </p:nvPr>
        </p:nvSpPr>
        <p:spPr/>
        <p:txBody>
          <a:bodyPr/>
          <a:lstStyle/>
          <a:p>
            <a:r>
              <a:rPr altLang="en-US"/>
              <a:t>Florida Bright Futures Scholarship Program </a:t>
            </a:r>
          </a:p>
        </p:txBody>
      </p:sp>
      <p:pic>
        <p:nvPicPr>
          <p:cNvPr id="20483" name="Content Placeholder 3">
            <a:extLst>
              <a:ext uri="{FF2B5EF4-FFF2-40B4-BE49-F238E27FC236}">
                <a16:creationId xmlns:a16="http://schemas.microsoft.com/office/drawing/2014/main" id="{E4CA8B6B-78A0-F3C6-9BD0-B9496CA387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06588"/>
            <a:ext cx="7546975" cy="43545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6CA-FA58-BD37-0740-04D47BC03AD0}"/>
              </a:ext>
            </a:extLst>
          </p:cNvPr>
          <p:cNvSpPr>
            <a:spLocks noGrp="1"/>
          </p:cNvSpPr>
          <p:nvPr>
            <p:ph type="title"/>
          </p:nvPr>
        </p:nvSpPr>
        <p:spPr>
          <a:xfrm>
            <a:off x="1060450" y="2735263"/>
            <a:ext cx="7013575" cy="1076325"/>
          </a:xfrm>
        </p:spPr>
        <p:txBody>
          <a:bodyPr>
            <a:normAutofit fontScale="90000"/>
          </a:bodyPr>
          <a:lstStyle/>
          <a:p>
            <a:pPr>
              <a:defRPr/>
            </a:pPr>
            <a:r>
              <a:rPr dirty="0"/>
              <a:t>Bright Futures </a:t>
            </a:r>
            <a:br>
              <a:rPr dirty="0"/>
            </a:br>
            <a:r>
              <a:rPr dirty="0"/>
              <a:t>Initial Eligibility Requirements </a:t>
            </a:r>
          </a:p>
        </p:txBody>
      </p:sp>
      <p:sp>
        <p:nvSpPr>
          <p:cNvPr id="21507" name="Text Placeholder 2">
            <a:extLst>
              <a:ext uri="{FF2B5EF4-FFF2-40B4-BE49-F238E27FC236}">
                <a16:creationId xmlns:a16="http://schemas.microsoft.com/office/drawing/2014/main" id="{77395B7E-E67A-AE86-EE93-82E971C54632}"/>
              </a:ext>
            </a:extLst>
          </p:cNvPr>
          <p:cNvSpPr>
            <a:spLocks noGrp="1"/>
          </p:cNvSpPr>
          <p:nvPr>
            <p:ph type="body" idx="1"/>
          </p:nvPr>
        </p:nvSpPr>
        <p:spPr>
          <a:xfrm>
            <a:off x="1060450" y="4227513"/>
            <a:ext cx="7013575" cy="1862137"/>
          </a:xfrm>
        </p:spPr>
        <p:txBody>
          <a:body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50F4F8C-2646-A4DA-6B16-E469BD679AA3}"/>
              </a:ext>
            </a:extLst>
          </p:cNvPr>
          <p:cNvSpPr>
            <a:spLocks noGrp="1"/>
          </p:cNvSpPr>
          <p:nvPr>
            <p:ph type="title"/>
          </p:nvPr>
        </p:nvSpPr>
        <p:spPr>
          <a:xfrm>
            <a:off x="628650" y="892175"/>
            <a:ext cx="7886700" cy="793750"/>
          </a:xfrm>
        </p:spPr>
        <p:txBody>
          <a:bodyPr/>
          <a:lstStyle/>
          <a:p>
            <a:r>
              <a:rPr altLang="en-US"/>
              <a:t>General Requirements</a:t>
            </a:r>
          </a:p>
        </p:txBody>
      </p:sp>
      <p:sp>
        <p:nvSpPr>
          <p:cNvPr id="22531" name="Content Placeholder 2">
            <a:extLst>
              <a:ext uri="{FF2B5EF4-FFF2-40B4-BE49-F238E27FC236}">
                <a16:creationId xmlns:a16="http://schemas.microsoft.com/office/drawing/2014/main" id="{04F344E9-49F4-35D7-3693-0556F207C540}"/>
              </a:ext>
            </a:extLst>
          </p:cNvPr>
          <p:cNvSpPr>
            <a:spLocks noGrp="1"/>
          </p:cNvSpPr>
          <p:nvPr>
            <p:ph idx="1"/>
          </p:nvPr>
        </p:nvSpPr>
        <p:spPr>
          <a:xfrm>
            <a:off x="628650" y="1609725"/>
            <a:ext cx="7886700" cy="4356100"/>
          </a:xfrm>
        </p:spPr>
        <p:txBody>
          <a:bodyPr/>
          <a:lstStyle/>
          <a:p>
            <a:r>
              <a:rPr lang="en-US" altLang="en-US" sz="2600"/>
              <a:t>Be a Florida resident and a U.S. citizen or eligible noncitizen, as determined by the student’s postsecondary institution.</a:t>
            </a:r>
          </a:p>
          <a:p>
            <a:r>
              <a:rPr lang="en-US" altLang="en-US" sz="2600"/>
              <a:t>Complete the Florida Financial Aid Application (FFAA) during senior year of high school beginning October 1, but no later than August 31 after high school graduation.</a:t>
            </a:r>
          </a:p>
          <a:p>
            <a:r>
              <a:rPr lang="en-US" altLang="en-US" sz="2600"/>
              <a:t>Earn a standard Florida high school diploma, or its equivalent, from a Florida public high school or a registered Florida private high school; or complete a home education program or personalized education program. </a:t>
            </a: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85F68C4-2078-3F73-6377-3C81A54E1B00}"/>
              </a:ext>
            </a:extLst>
          </p:cNvPr>
          <p:cNvSpPr>
            <a:spLocks noGrp="1"/>
          </p:cNvSpPr>
          <p:nvPr>
            <p:ph type="title"/>
          </p:nvPr>
        </p:nvSpPr>
        <p:spPr/>
        <p:txBody>
          <a:bodyPr/>
          <a:lstStyle/>
          <a:p>
            <a:r>
              <a:rPr altLang="en-US"/>
              <a:t>General Requirements (Continued)</a:t>
            </a:r>
          </a:p>
        </p:txBody>
      </p:sp>
      <p:sp>
        <p:nvSpPr>
          <p:cNvPr id="23555" name="Content Placeholder 2">
            <a:extLst>
              <a:ext uri="{FF2B5EF4-FFF2-40B4-BE49-F238E27FC236}">
                <a16:creationId xmlns:a16="http://schemas.microsoft.com/office/drawing/2014/main" id="{3A4C3551-48ED-DCDB-BF85-479558905C8E}"/>
              </a:ext>
            </a:extLst>
          </p:cNvPr>
          <p:cNvSpPr>
            <a:spLocks noGrp="1"/>
          </p:cNvSpPr>
          <p:nvPr>
            <p:ph idx="1"/>
          </p:nvPr>
        </p:nvSpPr>
        <p:spPr>
          <a:xfrm>
            <a:off x="628650" y="1906588"/>
            <a:ext cx="7886700" cy="4354512"/>
          </a:xfrm>
        </p:spPr>
        <p:txBody>
          <a:bodyPr/>
          <a:lstStyle/>
          <a:p>
            <a:r>
              <a:rPr lang="en-US" altLang="en-US" sz="2600"/>
              <a:t>Not have been found guilty of, or pled </a:t>
            </a:r>
            <a:r>
              <a:rPr lang="en-US" altLang="en-US" sz="2600" i="1"/>
              <a:t>nolo contendere</a:t>
            </a:r>
            <a:r>
              <a:rPr lang="en-US" altLang="en-US" sz="2600"/>
              <a:t> to, a felony charge</a:t>
            </a:r>
          </a:p>
          <a:p>
            <a:r>
              <a:rPr lang="en-US" altLang="en-US" sz="2600"/>
              <a:t>Be accepted by and enrolled as a degree- or certificate-seeking student at an eligible Florida public or independent postsecondary institution within five years of high school graduation</a:t>
            </a:r>
          </a:p>
          <a:p>
            <a:r>
              <a:rPr lang="en-US" altLang="en-US" sz="2600"/>
              <a:t>Enroll in at least six non-remedial semester credit  hours (or the equivalent in quarter or clock hours) per term</a:t>
            </a:r>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A5C585B-C368-1F51-C8CC-042EC42868E3}"/>
              </a:ext>
            </a:extLst>
          </p:cNvPr>
          <p:cNvSpPr>
            <a:spLocks noGrp="1"/>
          </p:cNvSpPr>
          <p:nvPr>
            <p:ph type="title"/>
          </p:nvPr>
        </p:nvSpPr>
        <p:spPr/>
        <p:txBody>
          <a:bodyPr/>
          <a:lstStyle/>
          <a:p>
            <a:r>
              <a:rPr altLang="en-US"/>
              <a:t>Bright Futures Scholarship Program Awards</a:t>
            </a:r>
          </a:p>
        </p:txBody>
      </p:sp>
      <p:sp>
        <p:nvSpPr>
          <p:cNvPr id="3" name="Content Placeholder 2">
            <a:extLst>
              <a:ext uri="{FF2B5EF4-FFF2-40B4-BE49-F238E27FC236}">
                <a16:creationId xmlns:a16="http://schemas.microsoft.com/office/drawing/2014/main" id="{560A39D2-F50F-6510-16E3-11179EF6BECC}"/>
              </a:ext>
            </a:extLst>
          </p:cNvPr>
          <p:cNvSpPr>
            <a:spLocks noGrp="1"/>
          </p:cNvSpPr>
          <p:nvPr>
            <p:ph idx="1"/>
          </p:nvPr>
        </p:nvSpPr>
        <p:spPr>
          <a:xfrm>
            <a:off x="628650" y="1906588"/>
            <a:ext cx="7886700" cy="4354512"/>
          </a:xfrm>
        </p:spPr>
        <p:txBody>
          <a:bodyPr/>
          <a:lstStyle/>
          <a:p>
            <a:pPr marL="0" indent="0">
              <a:buFont typeface="Arial" charset="0"/>
              <a:buNone/>
              <a:defRPr/>
            </a:pPr>
            <a:r>
              <a:rPr lang="en-US" dirty="0"/>
              <a:t>Students may receive funding for ONE of the award levels:</a:t>
            </a:r>
          </a:p>
          <a:p>
            <a:pPr>
              <a:buFont typeface="Arial" charset="0"/>
              <a:buChar char="•"/>
              <a:defRPr/>
            </a:pPr>
            <a:r>
              <a:rPr lang="en-US" dirty="0"/>
              <a:t>Florida Academic Scholars Award (FAS)</a:t>
            </a:r>
          </a:p>
          <a:p>
            <a:pPr>
              <a:buFont typeface="Arial" charset="0"/>
              <a:buChar char="•"/>
              <a:defRPr/>
            </a:pPr>
            <a:r>
              <a:rPr lang="en-US" dirty="0"/>
              <a:t>Florida Medallion Scholars Award (FMS)</a:t>
            </a:r>
          </a:p>
          <a:p>
            <a:pPr>
              <a:buFont typeface="Arial" charset="0"/>
              <a:buChar char="•"/>
              <a:defRPr/>
            </a:pPr>
            <a:r>
              <a:rPr lang="en-US" dirty="0"/>
              <a:t>Florida Gold Seal CAPE Scholars (GSC)</a:t>
            </a:r>
          </a:p>
          <a:p>
            <a:pPr>
              <a:buFont typeface="Arial" charset="0"/>
              <a:buChar char="•"/>
              <a:defRPr/>
            </a:pPr>
            <a:r>
              <a:rPr lang="en-US" dirty="0"/>
              <a:t>Florida Gold Seal Vocational Scholars (GSV) </a:t>
            </a:r>
          </a:p>
          <a:p>
            <a:pPr>
              <a:defRPr/>
            </a:pPr>
            <a:endParaRPr lang="en-US" dirty="0"/>
          </a:p>
        </p:txBody>
      </p:sp>
    </p:spTree>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177A8AB0D99F448F1C04CDB0D49ADC" ma:contentTypeVersion="24" ma:contentTypeDescription="Create a new document." ma:contentTypeScope="" ma:versionID="ebab3e285fa5b28ddc1b088b67a03d4e">
  <xsd:schema xmlns:xsd="http://www.w3.org/2001/XMLSchema" xmlns:xs="http://www.w3.org/2001/XMLSchema" xmlns:p="http://schemas.microsoft.com/office/2006/metadata/properties" xmlns:ns1="http://schemas.microsoft.com/sharepoint/v3" xmlns:ns2="b39947bb-1611-46e0-ab1b-0b5244e0941d" xmlns:ns3="677f4d5e-957f-4bcf-bfe9-0e891f89af5f" xmlns:ns4="636770ca-c14e-45ed-bb5e-5a292064bc81" targetNamespace="http://schemas.microsoft.com/office/2006/metadata/properties" ma:root="true" ma:fieldsID="bf6aaf9d0b2b14c1c7d4d7f5c70024e3" ns1:_="" ns2:_="" ns3:_="" ns4:_="">
    <xsd:import namespace="http://schemas.microsoft.com/sharepoint/v3"/>
    <xsd:import namespace="b39947bb-1611-46e0-ab1b-0b5244e0941d"/>
    <xsd:import namespace="677f4d5e-957f-4bcf-bfe9-0e891f89af5f"/>
    <xsd:import namespace="636770ca-c14e-45ed-bb5e-5a292064bc81"/>
    <xsd:element name="properties">
      <xsd:complexType>
        <xsd:sequence>
          <xsd:element name="documentManagement">
            <xsd:complexType>
              <xsd:all>
                <xsd:element ref="ns2:Divisions" minOccurs="0"/>
                <xsd:element ref="ns3:MediaServiceMetadata" minOccurs="0"/>
                <xsd:element ref="ns3:MediaServiceFastMetadata" minOccurs="0"/>
                <xsd:element ref="ns4:SharedWithUsers" minOccurs="0"/>
                <xsd:element ref="ns4:SharedWithDetails" minOccurs="0"/>
                <xsd:element ref="ns1:_ip_UnifiedCompliancePolicyProperties" minOccurs="0"/>
                <xsd:element ref="ns1:_ip_UnifiedCompliancePolicyUIActio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ServiceDateTaken" minOccurs="0"/>
                <xsd:element ref="ns3:lcf76f155ced4ddcb4097134ff3c332f" minOccurs="0"/>
                <xsd:element ref="ns4:TaxCatchAll" minOccurs="0"/>
                <xsd:element ref="ns3:MediaLengthInSeconds"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9947bb-1611-46e0-ab1b-0b5244e0941d" elementFormDefault="qualified">
    <xsd:import namespace="http://schemas.microsoft.com/office/2006/documentManagement/types"/>
    <xsd:import namespace="http://schemas.microsoft.com/office/infopath/2007/PartnerControls"/>
    <xsd:element name="Divisions" ma:index="8" nillable="true" ma:displayName="Division" ma:list="{3fceb107-0b1e-492a-a115-adf4cb8126b9}" ma:internalName="Divisions" ma:readOnly="false" ma:showField="LinkTitleNoMenu" ma:web="b39947bb-1611-46e0-ab1b-0b5244e0941d">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677f4d5e-957f-4bcf-bfe9-0e891f89af5f"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95cd2bc-5de8-4524-ad36-9f676da3af15"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770ca-c14e-45ed-bb5e-5a292064bc8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1ffacddc-344c-440d-8956-569a27b4e288}" ma:internalName="TaxCatchAll" ma:showField="CatchAllData" ma:web="636770ca-c14e-45ed-bb5e-5a292064b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ivisions xmlns="b39947bb-1611-46e0-ab1b-0b5244e0941d" xsi:nil="true"/>
    <_ip_UnifiedCompliancePolicyProperties xmlns="http://schemas.microsoft.com/sharepoint/v3" xsi:nil="true"/>
    <lcf76f155ced4ddcb4097134ff3c332f xmlns="677f4d5e-957f-4bcf-bfe9-0e891f89af5f">
      <Terms xmlns="http://schemas.microsoft.com/office/infopath/2007/PartnerControls"/>
    </lcf76f155ced4ddcb4097134ff3c332f>
    <TaxCatchAll xmlns="636770ca-c14e-45ed-bb5e-5a292064bc81"/>
  </documentManagement>
</p:properties>
</file>

<file path=customXml/itemProps1.xml><?xml version="1.0" encoding="utf-8"?>
<ds:datastoreItem xmlns:ds="http://schemas.openxmlformats.org/officeDocument/2006/customXml" ds:itemID="{DB72C6B1-21FF-49B4-BB1E-1D79EF268EC0}">
  <ds:schemaRefs>
    <ds:schemaRef ds:uri="http://schemas.microsoft.com/sharepoint/v3/contenttype/forms"/>
  </ds:schemaRefs>
</ds:datastoreItem>
</file>

<file path=customXml/itemProps2.xml><?xml version="1.0" encoding="utf-8"?>
<ds:datastoreItem xmlns:ds="http://schemas.openxmlformats.org/officeDocument/2006/customXml" ds:itemID="{7A6C70CD-20F7-4234-BA41-34E6EBD1B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9947bb-1611-46e0-ab1b-0b5244e0941d"/>
    <ds:schemaRef ds:uri="677f4d5e-957f-4bcf-bfe9-0e891f89af5f"/>
    <ds:schemaRef ds:uri="636770ca-c14e-45ed-bb5e-5a292064b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A75FA-6652-4280-B7FA-F6AFCBFEFAA0}">
  <ds:schemaRefs>
    <ds:schemaRef ds:uri="http://schemas.microsoft.com/office/2006/metadata/properties"/>
    <ds:schemaRef ds:uri="http://schemas.microsoft.com/office/infopath/2007/PartnerControls"/>
    <ds:schemaRef ds:uri="http://schemas.microsoft.com/sharepoint/v3"/>
    <ds:schemaRef ds:uri="b39947bb-1611-46e0-ab1b-0b5244e0941d"/>
    <ds:schemaRef ds:uri="677f4d5e-957f-4bcf-bfe9-0e891f89af5f"/>
    <ds:schemaRef ds:uri="636770ca-c14e-45ed-bb5e-5a292064bc81"/>
  </ds:schemaRefs>
</ds:datastoreItem>
</file>

<file path=docProps/app.xml><?xml version="1.0" encoding="utf-8"?>
<Properties xmlns="http://schemas.openxmlformats.org/officeDocument/2006/extended-properties" xmlns:vt="http://schemas.openxmlformats.org/officeDocument/2006/docPropsVTypes">
  <Template>FDOE_PPT_template_Standard</Template>
  <TotalTime>494</TotalTime>
  <Words>1868</Words>
  <Application>Microsoft Office PowerPoint</Application>
  <PresentationFormat>On-screen Show (4:3)</PresentationFormat>
  <Paragraphs>149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Calibri</vt:lpstr>
      <vt:lpstr>Arial</vt:lpstr>
      <vt:lpstr>Calibri Light</vt:lpstr>
      <vt:lpstr>FDOE_PPT_template_Standard</vt:lpstr>
      <vt:lpstr>Florida Bright Futures  Scholarship Program  Initial Eligibility</vt:lpstr>
      <vt:lpstr>Agenda </vt:lpstr>
      <vt:lpstr>Bright Futures Home Screen  </vt:lpstr>
      <vt:lpstr>State Scholarship and Grant Programs </vt:lpstr>
      <vt:lpstr>Florida Bright Futures Scholarship Program </vt:lpstr>
      <vt:lpstr>Bright Futures  Initial Eligibility Requirements </vt:lpstr>
      <vt:lpstr>General Requirements</vt:lpstr>
      <vt:lpstr>General Requirements (Continued)</vt:lpstr>
      <vt:lpstr>Bright Futures Scholarship Program Awards</vt:lpstr>
      <vt:lpstr>Florida Academic Scholars (FAS) and Florida Medallion Scholars (FMS)  Award Requirements </vt:lpstr>
      <vt:lpstr>Student Report Cards </vt:lpstr>
      <vt:lpstr>Grade Point Average </vt:lpstr>
      <vt:lpstr>College Entrance Exams (ACT®/CLT®/SAT®)</vt:lpstr>
      <vt:lpstr>College Entrance Exams (ACT®/CLT®/SAT®)</vt:lpstr>
      <vt:lpstr>Volunteer Service/Work Hours </vt:lpstr>
      <vt:lpstr>Other Ways to Qualify </vt:lpstr>
      <vt:lpstr>Gold Seal Cape Scholars (GSC) Award Requirements </vt:lpstr>
      <vt:lpstr>Gold Seal Cape Scholars (GSC)</vt:lpstr>
      <vt:lpstr>Gold Seal Vocational Scholars (GSV) Award Requirements </vt:lpstr>
      <vt:lpstr>Gold Seal Vocational Scholars (GSV) Award Requirements (Continued)</vt:lpstr>
      <vt:lpstr>Gold Seal Vocational Scholars (GSV)</vt:lpstr>
      <vt:lpstr>Bright Futures Evaluation Process and  Award Notification </vt:lpstr>
      <vt:lpstr>Evaluation Periods </vt:lpstr>
      <vt:lpstr>Early Evaluation </vt:lpstr>
      <vt:lpstr>Final Evaluation </vt:lpstr>
      <vt:lpstr>Eligibility Notification</vt:lpstr>
      <vt:lpstr>Award Amounts </vt:lpstr>
      <vt:lpstr>Award Amounts (Continued)</vt:lpstr>
      <vt:lpstr>Florida Financial Aid Application (FFAA)</vt:lpstr>
      <vt:lpstr>Application Dates </vt:lpstr>
      <vt:lpstr>Application Two-Step Process</vt:lpstr>
      <vt:lpstr>Step 1. Create Student Account </vt:lpstr>
      <vt:lpstr>Create Student Account (Continued)</vt:lpstr>
      <vt:lpstr>Demographic Information </vt:lpstr>
      <vt:lpstr>Demographic Information (Continued)</vt:lpstr>
      <vt:lpstr>Academic Background</vt:lpstr>
      <vt:lpstr>Academic Background continued </vt:lpstr>
      <vt:lpstr>Scholarships for Children and Spouses of Deceased of Disabled Veterans (CSDDV)</vt:lpstr>
      <vt:lpstr>José Martí Scholarship Challenge Grant </vt:lpstr>
      <vt:lpstr>Rosewood Family Scholarship </vt:lpstr>
      <vt:lpstr>Florida Farmworker Student Scholarship Program</vt:lpstr>
      <vt:lpstr>Randolph Bracy Ocoee Scholarship Program</vt:lpstr>
      <vt:lpstr>Submit/Acknowledgement </vt:lpstr>
      <vt:lpstr>Results/Successful Submission </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Penik, Megan</dc:creator>
  <cp:lastModifiedBy>Antony, Suja</cp:lastModifiedBy>
  <cp:revision>40</cp:revision>
  <cp:lastPrinted>2024-10-07T19:35:18Z</cp:lastPrinted>
  <dcterms:created xsi:type="dcterms:W3CDTF">2015-06-03T15:39:07Z</dcterms:created>
  <dcterms:modified xsi:type="dcterms:W3CDTF">2024-12-02T21:23:08Z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917e4c49-9b6b-485f-9f91-2b7b643feae2</vt:lpwstr>
  </property>
  <property fmtid="{D5CDD505-2E9C-101B-9397-08002B2CF9AE}" pid="3" name="ContentTypeId">
    <vt:lpwstr>0x0101001D49E23A80A7D444B9E59CF5CCFED13F</vt:lpwstr>
  </property>
  <property fmtid="{D5CDD505-2E9C-101B-9397-08002B2CF9AE}" pid="4" name="_dlc_DocId">
    <vt:lpwstr>372YA7RW7CNW-1147-385</vt:lpwstr>
  </property>
  <property fmtid="{D5CDD505-2E9C-101B-9397-08002B2CF9AE}" pid="5" name="_dlc_DocIdUrl">
    <vt:lpwstr>https://mybfk.battelleforkids.org/projects/FDOE/_layouts/DocIdRedir.aspx?ID=372YA7RW7CNW-1147-385, 372YA7RW7CNW-1147-385</vt:lpwstr>
  </property>
</Properties>
</file>